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Cormorant Garamond Light" charset="1" panose="00000400000000000000"/>
      <p:regular r:id="rId34"/>
    </p:embeddedFont>
    <p:embeddedFont>
      <p:font typeface="コーポレート・ロゴ丸" charset="1" panose="020006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notesMasters/notesMaster1.xml" Type="http://schemas.openxmlformats.org/officeDocument/2006/relationships/notesMaster"/><Relationship Id="rId37" Target="theme/theme2.xml" Type="http://schemas.openxmlformats.org/officeDocument/2006/relationships/theme"/><Relationship Id="rId38" Target="notesSlides/notesSlide1.xml" Type="http://schemas.openxmlformats.org/officeDocument/2006/relationships/notesSlide"/><Relationship Id="rId39" Target="notesSlides/notesSlide2.xml" Type="http://schemas.openxmlformats.org/officeDocument/2006/relationships/notesSlide"/><Relationship Id="rId4" Target="theme/theme1.xml" Type="http://schemas.openxmlformats.org/officeDocument/2006/relationships/theme"/><Relationship Id="rId40" Target="notesSlides/notesSlide3.xml" Type="http://schemas.openxmlformats.org/officeDocument/2006/relationships/notesSlide"/><Relationship Id="rId41" Target="notesSlides/notesSlide4.xml" Type="http://schemas.openxmlformats.org/officeDocument/2006/relationships/notesSlide"/><Relationship Id="rId42" Target="notesSlides/notesSlide5.xml" Type="http://schemas.openxmlformats.org/officeDocument/2006/relationships/notesSlide"/><Relationship Id="rId43" Target="notesSlides/notesSlide6.xml" Type="http://schemas.openxmlformats.org/officeDocument/2006/relationships/notesSlide"/><Relationship Id="rId44" Target="notesSlides/notesSlide7.xml" Type="http://schemas.openxmlformats.org/officeDocument/2006/relationships/notesSlide"/><Relationship Id="rId45" Target="notesSlides/notesSlide8.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そもそも認知症になってしまう原因は福祉施設や入院による生活環境の変化があります</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ターゲットをどこで捕まえるのか</a:t>
            </a:r>
          </a:p>
          <a:p>
            <a:r>
              <a:rPr lang="en-US"/>
              <a:t>市場を見ながら</a:t>
            </a:r>
          </a:p>
          <a:p>
            <a:r>
              <a:rPr lang="en-US"/>
              <a:t>例）健康診断や保健所など</a:t>
            </a:r>
          </a:p>
          <a:p>
            <a:r>
              <a:rPr lang="en-US"/>
              <a:t>デジタルだけだと結構お金を使う</a:t>
            </a:r>
          </a:p>
          <a:p>
            <a:r>
              <a:rPr lang="en-US"/>
              <a:t>・施設や保健所、医療機関との提携で顧客獲得</a:t>
            </a:r>
          </a:p>
          <a:p>
            <a:r>
              <a:rPr lang="en-US"/>
              <a:t>→1年目での営業のみでは信頼性に欠ける</a:t>
            </a:r>
          </a:p>
          <a:p>
            <a:r>
              <a:rPr lang="en-US"/>
              <a:t>信頼できる施設との提携なら入れてくれる可能性大</a:t>
            </a:r>
          </a:p>
          <a:p>
            <a:r>
              <a:rPr lang="en-US"/>
              <a:t>＋α）具体性を持たせるために、例として横浜市の施設や機関をあげる</a:t>
            </a:r>
          </a:p>
          <a:p>
            <a:r>
              <a:rPr lang="en-US"/>
              <a:t>提携できそうな情報を持ってくる</a:t>
            </a:r>
          </a:p>
          <a:p>
            <a:r>
              <a:rPr lang="en-US"/>
              <a:t>1年もしくは一月でどのくらいの人が利用しているのか</a:t>
            </a:r>
          </a:p>
          <a:p>
            <a:r>
              <a:rPr lang="en-US"/>
              <a:t>アプリ、サービスなどの提携をしてくれそうなところをピックアップ</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サービスの全体像がわかりづらい</a:t>
            </a:r>
          </a:p>
          <a:p>
            <a:r>
              <a:rPr lang="en-US"/>
              <a:t>複数の人とコミュニケーションをとるとは？</a:t>
            </a:r>
          </a:p>
          <a:p>
            <a:r>
              <a:rPr lang="en-US"/>
              <a:t>ブログの楽しさを続ける仕組み</a:t>
            </a:r>
          </a:p>
          <a:p>
            <a:r>
              <a:rPr lang="en-US"/>
              <a:t>ビジネスの核になるところだからわかりやすく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こちらは財務計画です。事業計画を基に3年間の売上額を反映させました。</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なぜこのような予測にしたのか、 根拠はこの4つになります！</a:t>
            </a:r>
          </a:p>
          <a:p>
            <a:r>
              <a:rPr lang="en-US"/>
              <a:t>1つ目は本事業は高齢化の進行により認知症予防への関心が年々高まっている市場を対象としており、潜在的な市場ニーズが非常に大きいと言えること。</a:t>
            </a:r>
          </a:p>
          <a:p>
            <a:r>
              <a:rPr lang="en-US"/>
              <a:t>また、本事業はサブスクリプションビジネスなので、一度獲得した利用者が継続利用することで、売上が積み上がっていく構造となっています。</a:t>
            </a:r>
          </a:p>
          <a:p>
            <a:r>
              <a:rPr lang="en-US"/>
              <a:t>プラン構成においては、「タブレット貸出あり」プランを主力商品として位置づけており、売上の9割以上を同プランが占める設計となっております。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会員数の想定は、</a:t>
            </a:r>
          </a:p>
          <a:p>
            <a:r>
              <a:rPr lang="en-US"/>
              <a:t>まず1年目は介護施設などとの関係づくり、実績づくりを重視するため、会員数は比較的抑えた水準にとどまります。</a:t>
            </a:r>
          </a:p>
          <a:p>
            <a:r>
              <a:rPr lang="en-US"/>
              <a:t>2年目は1年目に蓄積された利用実績･継続率・利用者の声をもとに、新規会員の獲得が進み、1.6倍に拡大する見込みです。</a:t>
            </a:r>
          </a:p>
          <a:p>
            <a:r>
              <a:rPr lang="en-US"/>
              <a:t>3年目は認知症予防アプリ=このアプリというポジションを確立できると想定し、1.7倍の成長を想定しました。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最後に、ひだまりメモリーは、人とのつながりを日常に取り戻すことで、認知症を未然に防ぐ新しい選択肢を提供します。」</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￥9,452,000</a:t>
            </a:r>
          </a:p>
          <a:p>
            <a:r>
              <a:rPr lang="en-US"/>
              <a:t>　￥16,276,000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34.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35.jpe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6.jpe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7.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8.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9.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7.png" Type="http://schemas.openxmlformats.org/officeDocument/2006/relationships/image"/><Relationship Id="rId4" Target="../media/image4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3.png" Type="http://schemas.openxmlformats.org/officeDocument/2006/relationships/image"/><Relationship Id="rId4" Target="../embeddings/oleObject1.bin" Type="http://schemas.openxmlformats.org/officeDocument/2006/relationships/oleObjec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grpSp>
        <p:nvGrpSpPr>
          <p:cNvPr name="Group 2" id="2"/>
          <p:cNvGrpSpPr/>
          <p:nvPr/>
        </p:nvGrpSpPr>
        <p:grpSpPr>
          <a:xfrm rot="0">
            <a:off x="7600950" y="381000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98504">
            <a:off x="11814693" y="4369448"/>
            <a:ext cx="5729468" cy="4114800"/>
          </a:xfrm>
          <a:custGeom>
            <a:avLst/>
            <a:gdLst/>
            <a:ahLst/>
            <a:cxnLst/>
            <a:rect r="r" b="b" t="t" l="l"/>
            <a:pathLst>
              <a:path h="4114800" w="5729468">
                <a:moveTo>
                  <a:pt x="0" y="0"/>
                </a:moveTo>
                <a:lnTo>
                  <a:pt x="5729469" y="0"/>
                </a:lnTo>
                <a:lnTo>
                  <a:pt x="57294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266569" y="3483694"/>
            <a:ext cx="3097651" cy="3140230"/>
          </a:xfrm>
          <a:custGeom>
            <a:avLst/>
            <a:gdLst/>
            <a:ahLst/>
            <a:cxnLst/>
            <a:rect r="r" b="b" t="t" l="l"/>
            <a:pathLst>
              <a:path h="3140230" w="3097651">
                <a:moveTo>
                  <a:pt x="0" y="0"/>
                </a:moveTo>
                <a:lnTo>
                  <a:pt x="3097650" y="0"/>
                </a:lnTo>
                <a:lnTo>
                  <a:pt x="3097650" y="3140230"/>
                </a:lnTo>
                <a:lnTo>
                  <a:pt x="0" y="3140230"/>
                </a:lnTo>
                <a:lnTo>
                  <a:pt x="0" y="0"/>
                </a:lnTo>
                <a:close/>
              </a:path>
            </a:pathLst>
          </a:custGeom>
          <a:blipFill>
            <a:blip r:embed="rId4">
              <a:alphaModFix amt="76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949559"/>
            <a:ext cx="8671038" cy="1069866"/>
          </a:xfrm>
          <a:prstGeom prst="rect">
            <a:avLst/>
          </a:prstGeom>
        </p:spPr>
        <p:txBody>
          <a:bodyPr anchor="t" rtlCol="false" tIns="0" lIns="0" bIns="0" rIns="0">
            <a:spAutoFit/>
          </a:bodyPr>
          <a:lstStyle/>
          <a:p>
            <a:pPr algn="ctr">
              <a:lnSpc>
                <a:spcPts val="8724"/>
              </a:lnSpc>
            </a:pPr>
            <a:r>
              <a:rPr lang="en-US" sz="6231" spc="105">
                <a:solidFill>
                  <a:srgbClr val="F1D021"/>
                </a:solidFill>
                <a:latin typeface="Cormorant Garamond Light"/>
                <a:ea typeface="Cormorant Garamond Light"/>
                <a:cs typeface="Cormorant Garamond Light"/>
                <a:sym typeface="Cormorant Garamond Light"/>
              </a:rPr>
              <a:t>Business Plan Contest</a:t>
            </a:r>
          </a:p>
        </p:txBody>
      </p:sp>
      <p:sp>
        <p:nvSpPr>
          <p:cNvPr name="TextBox 8" id="8"/>
          <p:cNvSpPr txBox="true"/>
          <p:nvPr/>
        </p:nvSpPr>
        <p:spPr>
          <a:xfrm rot="0">
            <a:off x="1377777" y="3911732"/>
            <a:ext cx="9309273" cy="2046029"/>
          </a:xfrm>
          <a:prstGeom prst="rect">
            <a:avLst/>
          </a:prstGeom>
        </p:spPr>
        <p:txBody>
          <a:bodyPr anchor="t" rtlCol="false" tIns="0" lIns="0" bIns="0" rIns="0">
            <a:spAutoFit/>
          </a:bodyPr>
          <a:lstStyle/>
          <a:p>
            <a:pPr algn="r">
              <a:lnSpc>
                <a:spcPts val="16679"/>
              </a:lnSpc>
            </a:pPr>
            <a:r>
              <a:rPr lang="en-US" sz="11913">
                <a:solidFill>
                  <a:srgbClr val="0B2770"/>
                </a:solidFill>
                <a:latin typeface="コーポレート・ロゴ丸"/>
                <a:ea typeface="コーポレート・ロゴ丸"/>
                <a:cs typeface="コーポレート・ロゴ丸"/>
                <a:sym typeface="コーポレート・ロゴ丸"/>
              </a:rPr>
              <a:t>ひだまりメモリー</a:t>
            </a:r>
          </a:p>
        </p:txBody>
      </p:sp>
      <p:sp>
        <p:nvSpPr>
          <p:cNvPr name="TextBox 9" id="9"/>
          <p:cNvSpPr txBox="true"/>
          <p:nvPr/>
        </p:nvSpPr>
        <p:spPr>
          <a:xfrm rot="0">
            <a:off x="1028700" y="7690724"/>
            <a:ext cx="4670834" cy="1976755"/>
          </a:xfrm>
          <a:prstGeom prst="rect">
            <a:avLst/>
          </a:prstGeom>
        </p:spPr>
        <p:txBody>
          <a:bodyPr anchor="t" rtlCol="false" tIns="0" lIns="0" bIns="0" rIns="0">
            <a:spAutoFit/>
          </a:bodyPr>
          <a:lstStyle/>
          <a:p>
            <a:pPr algn="l">
              <a:lnSpc>
                <a:spcPts val="3919"/>
              </a:lnSpc>
            </a:pPr>
            <a:r>
              <a:rPr lang="en-US" sz="2799" spc="109">
                <a:solidFill>
                  <a:srgbClr val="0B2770"/>
                </a:solidFill>
                <a:latin typeface="コーポレート・ロゴ丸"/>
                <a:ea typeface="コーポレート・ロゴ丸"/>
                <a:cs typeface="コーポレート・ロゴ丸"/>
                <a:sym typeface="コーポレート・ロゴ丸"/>
              </a:rPr>
              <a:t>202401877　石原未莉菜</a:t>
            </a:r>
          </a:p>
          <a:p>
            <a:pPr algn="l">
              <a:lnSpc>
                <a:spcPts val="3919"/>
              </a:lnSpc>
            </a:pPr>
            <a:r>
              <a:rPr lang="en-US" sz="2799" spc="109">
                <a:solidFill>
                  <a:srgbClr val="0B2770"/>
                </a:solidFill>
                <a:latin typeface="コーポレート・ロゴ丸"/>
                <a:ea typeface="コーポレート・ロゴ丸"/>
                <a:cs typeface="コーポレート・ロゴ丸"/>
                <a:sym typeface="コーポレート・ロゴ丸"/>
              </a:rPr>
              <a:t>202402067　長田遥菜</a:t>
            </a:r>
          </a:p>
          <a:p>
            <a:pPr algn="l">
              <a:lnSpc>
                <a:spcPts val="3919"/>
              </a:lnSpc>
            </a:pPr>
            <a:r>
              <a:rPr lang="en-US" sz="2799" spc="109">
                <a:solidFill>
                  <a:srgbClr val="0B2770"/>
                </a:solidFill>
                <a:latin typeface="コーポレート・ロゴ丸"/>
                <a:ea typeface="コーポレート・ロゴ丸"/>
                <a:cs typeface="コーポレート・ロゴ丸"/>
                <a:sym typeface="コーポレート・ロゴ丸"/>
              </a:rPr>
              <a:t>202401795　山口菜々子</a:t>
            </a:r>
          </a:p>
          <a:p>
            <a:pPr algn="l">
              <a:lnSpc>
                <a:spcPts val="3919"/>
              </a:lnSpc>
            </a:pPr>
            <a:r>
              <a:rPr lang="en-US" sz="2799" spc="109">
                <a:solidFill>
                  <a:srgbClr val="0B2770"/>
                </a:solidFill>
                <a:latin typeface="コーポレート・ロゴ丸"/>
                <a:ea typeface="コーポレート・ロゴ丸"/>
                <a:cs typeface="コーポレート・ロゴ丸"/>
                <a:sym typeface="コーポレート・ロゴ丸"/>
              </a:rPr>
              <a:t>202402101　五十嵐美結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Freeform 2" id="2"/>
          <p:cNvSpPr/>
          <p:nvPr/>
        </p:nvSpPr>
        <p:spPr>
          <a:xfrm flipH="false" flipV="false" rot="0">
            <a:off x="347098" y="243150"/>
            <a:ext cx="3544036" cy="3544036"/>
          </a:xfrm>
          <a:custGeom>
            <a:avLst/>
            <a:gdLst/>
            <a:ahLst/>
            <a:cxnLst/>
            <a:rect r="r" b="b" t="t" l="l"/>
            <a:pathLst>
              <a:path h="3544036" w="3544036">
                <a:moveTo>
                  <a:pt x="0" y="0"/>
                </a:moveTo>
                <a:lnTo>
                  <a:pt x="3544036" y="0"/>
                </a:lnTo>
                <a:lnTo>
                  <a:pt x="3544036" y="3544036"/>
                </a:lnTo>
                <a:lnTo>
                  <a:pt x="0" y="354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15094" y="6148621"/>
            <a:ext cx="3544036" cy="3544036"/>
          </a:xfrm>
          <a:custGeom>
            <a:avLst/>
            <a:gdLst/>
            <a:ahLst/>
            <a:cxnLst/>
            <a:rect r="r" b="b" t="t" l="l"/>
            <a:pathLst>
              <a:path h="3544036" w="3544036">
                <a:moveTo>
                  <a:pt x="0" y="0"/>
                </a:moveTo>
                <a:lnTo>
                  <a:pt x="3544037" y="0"/>
                </a:lnTo>
                <a:lnTo>
                  <a:pt x="3544037" y="3544036"/>
                </a:lnTo>
                <a:lnTo>
                  <a:pt x="0" y="354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086225" y="6956732"/>
            <a:ext cx="4329528" cy="2111070"/>
          </a:xfrm>
          <a:prstGeom prst="rect">
            <a:avLst/>
          </a:prstGeom>
        </p:spPr>
        <p:txBody>
          <a:bodyPr anchor="t" rtlCol="false" tIns="0" lIns="0" bIns="0" rIns="0">
            <a:spAutoFit/>
          </a:bodyPr>
          <a:lstStyle/>
          <a:p>
            <a:pPr algn="ctr">
              <a:lnSpc>
                <a:spcPts val="4225"/>
              </a:lnSpc>
            </a:pPr>
            <a:r>
              <a:rPr lang="en-US" sz="2560">
                <a:solidFill>
                  <a:srgbClr val="0B2770"/>
                </a:solidFill>
                <a:latin typeface="コーポレート・ロゴ丸"/>
                <a:ea typeface="コーポレート・ロゴ丸"/>
                <a:cs typeface="コーポレート・ロゴ丸"/>
                <a:sym typeface="コーポレート・ロゴ丸"/>
              </a:rPr>
              <a:t>スマホの操作や</a:t>
            </a:r>
          </a:p>
          <a:p>
            <a:pPr algn="ctr">
              <a:lnSpc>
                <a:spcPts val="4225"/>
              </a:lnSpc>
            </a:pPr>
            <a:r>
              <a:rPr lang="en-US" sz="2560">
                <a:solidFill>
                  <a:srgbClr val="0B2770"/>
                </a:solidFill>
                <a:latin typeface="コーポレート・ロゴ丸"/>
                <a:ea typeface="コーポレート・ロゴ丸"/>
                <a:cs typeface="コーポレート・ロゴ丸"/>
                <a:sym typeface="コーポレート・ロゴ丸"/>
              </a:rPr>
              <a:t>セルフレジなど</a:t>
            </a:r>
          </a:p>
          <a:p>
            <a:pPr algn="ctr">
              <a:lnSpc>
                <a:spcPts val="4225"/>
              </a:lnSpc>
            </a:pPr>
            <a:r>
              <a:rPr lang="en-US" sz="2560">
                <a:solidFill>
                  <a:srgbClr val="0B2770"/>
                </a:solidFill>
                <a:latin typeface="コーポレート・ロゴ丸"/>
                <a:ea typeface="コーポレート・ロゴ丸"/>
                <a:cs typeface="コーポレート・ロゴ丸"/>
                <a:sym typeface="コーポレート・ロゴ丸"/>
              </a:rPr>
              <a:t>最新機器操作の</a:t>
            </a:r>
          </a:p>
          <a:p>
            <a:pPr algn="ctr">
              <a:lnSpc>
                <a:spcPts val="4225"/>
              </a:lnSpc>
            </a:pPr>
            <a:r>
              <a:rPr lang="en-US" sz="2560">
                <a:solidFill>
                  <a:srgbClr val="0B2770"/>
                </a:solidFill>
                <a:latin typeface="コーポレート・ロゴ丸"/>
                <a:ea typeface="コーポレート・ロゴ丸"/>
                <a:cs typeface="コーポレート・ロゴ丸"/>
                <a:sym typeface="コーポレート・ロゴ丸"/>
              </a:rPr>
              <a:t>○×問題</a:t>
            </a:r>
          </a:p>
        </p:txBody>
      </p:sp>
      <p:sp>
        <p:nvSpPr>
          <p:cNvPr name="Freeform 5" id="5"/>
          <p:cNvSpPr/>
          <p:nvPr/>
        </p:nvSpPr>
        <p:spPr>
          <a:xfrm flipH="false" flipV="false" rot="0">
            <a:off x="7306549" y="-352191"/>
            <a:ext cx="3674902" cy="3674902"/>
          </a:xfrm>
          <a:custGeom>
            <a:avLst/>
            <a:gdLst/>
            <a:ahLst/>
            <a:cxnLst/>
            <a:rect r="r" b="b" t="t" l="l"/>
            <a:pathLst>
              <a:path h="3674902" w="3674902">
                <a:moveTo>
                  <a:pt x="0" y="0"/>
                </a:moveTo>
                <a:lnTo>
                  <a:pt x="3674902" y="0"/>
                </a:lnTo>
                <a:lnTo>
                  <a:pt x="3674902" y="3674902"/>
                </a:lnTo>
                <a:lnTo>
                  <a:pt x="0" y="36749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086225" y="876351"/>
            <a:ext cx="4201775" cy="4201775"/>
          </a:xfrm>
          <a:custGeom>
            <a:avLst/>
            <a:gdLst/>
            <a:ahLst/>
            <a:cxnLst/>
            <a:rect r="r" b="b" t="t" l="l"/>
            <a:pathLst>
              <a:path h="4201775" w="4201775">
                <a:moveTo>
                  <a:pt x="0" y="0"/>
                </a:moveTo>
                <a:lnTo>
                  <a:pt x="4201775" y="0"/>
                </a:lnTo>
                <a:lnTo>
                  <a:pt x="4201775" y="4201775"/>
                </a:lnTo>
                <a:lnTo>
                  <a:pt x="0" y="4201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164977" y="2285148"/>
            <a:ext cx="9958045" cy="6646395"/>
          </a:xfrm>
          <a:custGeom>
            <a:avLst/>
            <a:gdLst/>
            <a:ahLst/>
            <a:cxnLst/>
            <a:rect r="r" b="b" t="t" l="l"/>
            <a:pathLst>
              <a:path h="6646395" w="9958045">
                <a:moveTo>
                  <a:pt x="0" y="0"/>
                </a:moveTo>
                <a:lnTo>
                  <a:pt x="9958046" y="0"/>
                </a:lnTo>
                <a:lnTo>
                  <a:pt x="9958046" y="6646395"/>
                </a:lnTo>
                <a:lnTo>
                  <a:pt x="0" y="6646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655528" y="2870631"/>
            <a:ext cx="9063424" cy="5709957"/>
          </a:xfrm>
          <a:custGeom>
            <a:avLst/>
            <a:gdLst/>
            <a:ahLst/>
            <a:cxnLst/>
            <a:rect r="r" b="b" t="t" l="l"/>
            <a:pathLst>
              <a:path h="5709957" w="9063424">
                <a:moveTo>
                  <a:pt x="0" y="0"/>
                </a:moveTo>
                <a:lnTo>
                  <a:pt x="9063424" y="0"/>
                </a:lnTo>
                <a:lnTo>
                  <a:pt x="9063424" y="5709957"/>
                </a:lnTo>
                <a:lnTo>
                  <a:pt x="0" y="5709957"/>
                </a:lnTo>
                <a:lnTo>
                  <a:pt x="0" y="0"/>
                </a:lnTo>
                <a:close/>
              </a:path>
            </a:pathLst>
          </a:custGeom>
          <a:blipFill>
            <a:blip r:embed="rId6"/>
            <a:stretch>
              <a:fillRect l="0" t="0" r="0" b="0"/>
            </a:stretch>
          </a:blipFill>
        </p:spPr>
      </p:sp>
      <p:sp>
        <p:nvSpPr>
          <p:cNvPr name="Freeform 9" id="9"/>
          <p:cNvSpPr/>
          <p:nvPr/>
        </p:nvSpPr>
        <p:spPr>
          <a:xfrm flipH="false" flipV="false" rot="0">
            <a:off x="78438" y="5449716"/>
            <a:ext cx="3812697" cy="3812697"/>
          </a:xfrm>
          <a:custGeom>
            <a:avLst/>
            <a:gdLst/>
            <a:ahLst/>
            <a:cxnLst/>
            <a:rect r="r" b="b" t="t" l="l"/>
            <a:pathLst>
              <a:path h="3812697" w="3812697">
                <a:moveTo>
                  <a:pt x="0" y="0"/>
                </a:moveTo>
                <a:lnTo>
                  <a:pt x="3812696" y="0"/>
                </a:lnTo>
                <a:lnTo>
                  <a:pt x="3812696" y="3812697"/>
                </a:lnTo>
                <a:lnTo>
                  <a:pt x="0" y="3812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746943" y="7078860"/>
            <a:ext cx="2475685" cy="626746"/>
          </a:xfrm>
          <a:prstGeom prst="rect">
            <a:avLst/>
          </a:prstGeom>
        </p:spPr>
        <p:txBody>
          <a:bodyPr anchor="t" rtlCol="false" tIns="0" lIns="0" bIns="0" rIns="0">
            <a:spAutoFit/>
          </a:bodyPr>
          <a:lstStyle/>
          <a:p>
            <a:pPr algn="ctr">
              <a:lnSpc>
                <a:spcPts val="5279"/>
              </a:lnSpc>
            </a:pPr>
            <a:r>
              <a:rPr lang="en-US" sz="3199">
                <a:solidFill>
                  <a:srgbClr val="0B2770"/>
                </a:solidFill>
                <a:latin typeface="コーポレート・ロゴ丸"/>
                <a:ea typeface="コーポレート・ロゴ丸"/>
                <a:cs typeface="コーポレート・ロゴ丸"/>
                <a:sym typeface="コーポレート・ロゴ丸"/>
              </a:rPr>
              <a:t>脳トレゲーム</a:t>
            </a:r>
          </a:p>
        </p:txBody>
      </p:sp>
      <p:sp>
        <p:nvSpPr>
          <p:cNvPr name="TextBox 11" id="11"/>
          <p:cNvSpPr txBox="true"/>
          <p:nvPr/>
        </p:nvSpPr>
        <p:spPr>
          <a:xfrm rot="0">
            <a:off x="7246957" y="743001"/>
            <a:ext cx="3794085" cy="1135381"/>
          </a:xfrm>
          <a:prstGeom prst="rect">
            <a:avLst/>
          </a:prstGeom>
        </p:spPr>
        <p:txBody>
          <a:bodyPr anchor="t" rtlCol="false" tIns="0" lIns="0" bIns="0" rIns="0">
            <a:spAutoFit/>
          </a:bodyPr>
          <a:lstStyle/>
          <a:p>
            <a:pPr algn="ctr">
              <a:lnSpc>
                <a:spcPts val="4619"/>
              </a:lnSpc>
            </a:pPr>
            <a:r>
              <a:rPr lang="en-US" sz="2799">
                <a:solidFill>
                  <a:srgbClr val="0B2770"/>
                </a:solidFill>
                <a:latin typeface="コーポレート・ロゴ丸"/>
                <a:ea typeface="コーポレート・ロゴ丸"/>
                <a:cs typeface="コーポレート・ロゴ丸"/>
                <a:sym typeface="コーポレート・ロゴ丸"/>
              </a:rPr>
              <a:t>オンライン上で複数人と</a:t>
            </a:r>
          </a:p>
          <a:p>
            <a:pPr algn="ctr">
              <a:lnSpc>
                <a:spcPts val="4619"/>
              </a:lnSpc>
            </a:pPr>
            <a:r>
              <a:rPr lang="en-US" sz="2799">
                <a:solidFill>
                  <a:srgbClr val="0B2770"/>
                </a:solidFill>
                <a:latin typeface="コーポレート・ロゴ丸"/>
                <a:ea typeface="コーポレート・ロゴ丸"/>
                <a:cs typeface="コーポレート・ロゴ丸"/>
                <a:sym typeface="コーポレート・ロゴ丸"/>
              </a:rPr>
              <a:t>コミュニケーションを取れる</a:t>
            </a:r>
          </a:p>
        </p:txBody>
      </p:sp>
      <p:sp>
        <p:nvSpPr>
          <p:cNvPr name="TextBox 12" id="12"/>
          <p:cNvSpPr txBox="true"/>
          <p:nvPr/>
        </p:nvSpPr>
        <p:spPr>
          <a:xfrm rot="0">
            <a:off x="-443663" y="1377310"/>
            <a:ext cx="4856899" cy="1167766"/>
          </a:xfrm>
          <a:prstGeom prst="rect">
            <a:avLst/>
          </a:prstGeom>
        </p:spPr>
        <p:txBody>
          <a:bodyPr anchor="t" rtlCol="false" tIns="0" lIns="0" bIns="0" rIns="0">
            <a:spAutoFit/>
          </a:bodyPr>
          <a:lstStyle/>
          <a:p>
            <a:pPr algn="ctr">
              <a:lnSpc>
                <a:spcPts val="4784"/>
              </a:lnSpc>
            </a:pPr>
            <a:r>
              <a:rPr lang="en-US" sz="2899">
                <a:solidFill>
                  <a:srgbClr val="0B2770"/>
                </a:solidFill>
                <a:latin typeface="コーポレート・ロゴ丸"/>
                <a:ea typeface="コーポレート・ロゴ丸"/>
                <a:cs typeface="コーポレート・ロゴ丸"/>
                <a:sym typeface="コーポレート・ロゴ丸"/>
              </a:rPr>
              <a:t>その日食べたものを</a:t>
            </a:r>
          </a:p>
          <a:p>
            <a:pPr algn="ctr">
              <a:lnSpc>
                <a:spcPts val="4784"/>
              </a:lnSpc>
            </a:pPr>
            <a:r>
              <a:rPr lang="en-US" sz="2899">
                <a:solidFill>
                  <a:srgbClr val="0B2770"/>
                </a:solidFill>
                <a:latin typeface="コーポレート・ロゴ丸"/>
                <a:ea typeface="コーポレート・ロゴ丸"/>
                <a:cs typeface="コーポレート・ロゴ丸"/>
                <a:sym typeface="コーポレート・ロゴ丸"/>
              </a:rPr>
              <a:t>記録する</a:t>
            </a:r>
            <a:r>
              <a:rPr lang="en-US" sz="2899">
                <a:solidFill>
                  <a:srgbClr val="0B2770"/>
                </a:solidFill>
                <a:latin typeface="コーポレート・ロゴ丸"/>
                <a:ea typeface="コーポレート・ロゴ丸"/>
                <a:cs typeface="コーポレート・ロゴ丸"/>
                <a:sym typeface="コーポレート・ロゴ丸"/>
              </a:rPr>
              <a:t>ブログ機能</a:t>
            </a:r>
          </a:p>
        </p:txBody>
      </p:sp>
      <p:sp>
        <p:nvSpPr>
          <p:cNvPr name="TextBox 13" id="13"/>
          <p:cNvSpPr txBox="true"/>
          <p:nvPr/>
        </p:nvSpPr>
        <p:spPr>
          <a:xfrm rot="0">
            <a:off x="15012562" y="2411726"/>
            <a:ext cx="2639710" cy="1200151"/>
          </a:xfrm>
          <a:prstGeom prst="rect">
            <a:avLst/>
          </a:prstGeom>
        </p:spPr>
        <p:txBody>
          <a:bodyPr anchor="t" rtlCol="false" tIns="0" lIns="0" bIns="0" rIns="0">
            <a:spAutoFit/>
          </a:bodyPr>
          <a:lstStyle/>
          <a:p>
            <a:pPr algn="ctr">
              <a:lnSpc>
                <a:spcPts val="4949"/>
              </a:lnSpc>
            </a:pPr>
            <a:r>
              <a:rPr lang="en-US" sz="2999">
                <a:solidFill>
                  <a:srgbClr val="0B2770"/>
                </a:solidFill>
                <a:latin typeface="コーポレート・ロゴ丸"/>
                <a:ea typeface="コーポレート・ロゴ丸"/>
                <a:cs typeface="コーポレート・ロゴ丸"/>
                <a:sym typeface="コーポレート・ロゴ丸"/>
              </a:rPr>
              <a:t>オンラインで</a:t>
            </a:r>
          </a:p>
          <a:p>
            <a:pPr algn="ctr">
              <a:lnSpc>
                <a:spcPts val="4949"/>
              </a:lnSpc>
            </a:pPr>
            <a:r>
              <a:rPr lang="en-US" sz="2999">
                <a:solidFill>
                  <a:srgbClr val="0B2770"/>
                </a:solidFill>
                <a:latin typeface="コーポレート・ロゴ丸"/>
                <a:ea typeface="コーポレート・ロゴ丸"/>
                <a:cs typeface="コーポレート・ロゴ丸"/>
                <a:sym typeface="コーポレート・ロゴ丸"/>
              </a:rPr>
              <a:t>趣味のレッスン</a:t>
            </a:r>
          </a:p>
        </p:txBody>
      </p:sp>
      <p:grpSp>
        <p:nvGrpSpPr>
          <p:cNvPr name="Group 14" id="14"/>
          <p:cNvGrpSpPr/>
          <p:nvPr/>
        </p:nvGrpSpPr>
        <p:grpSpPr>
          <a:xfrm rot="0">
            <a:off x="7118725" y="8931543"/>
            <a:ext cx="4050550" cy="1366343"/>
            <a:chOff x="0" y="0"/>
            <a:chExt cx="5400733" cy="1821790"/>
          </a:xfrm>
        </p:grpSpPr>
        <p:sp>
          <p:nvSpPr>
            <p:cNvPr name="Freeform 15" id="15"/>
            <p:cNvSpPr/>
            <p:nvPr/>
          </p:nvSpPr>
          <p:spPr>
            <a:xfrm flipH="false" flipV="false" rot="0">
              <a:off x="692036" y="0"/>
              <a:ext cx="1797088" cy="1821790"/>
            </a:xfrm>
            <a:custGeom>
              <a:avLst/>
              <a:gdLst/>
              <a:ahLst/>
              <a:cxnLst/>
              <a:rect r="r" b="b" t="t" l="l"/>
              <a:pathLst>
                <a:path h="1821790" w="1797088">
                  <a:moveTo>
                    <a:pt x="0" y="0"/>
                  </a:moveTo>
                  <a:lnTo>
                    <a:pt x="1797087" y="0"/>
                  </a:lnTo>
                  <a:lnTo>
                    <a:pt x="1797087" y="1821790"/>
                  </a:lnTo>
                  <a:lnTo>
                    <a:pt x="0" y="1821790"/>
                  </a:lnTo>
                  <a:lnTo>
                    <a:pt x="0" y="0"/>
                  </a:lnTo>
                  <a:close/>
                </a:path>
              </a:pathLst>
            </a:custGeom>
            <a:blipFill>
              <a:blip r:embed="rId7">
                <a:alphaModFix amt="76000"/>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0" y="281697"/>
              <a:ext cx="5400733" cy="1153622"/>
            </a:xfrm>
            <a:prstGeom prst="rect">
              <a:avLst/>
            </a:prstGeom>
          </p:spPr>
          <p:txBody>
            <a:bodyPr anchor="t" rtlCol="false" tIns="0" lIns="0" bIns="0" rIns="0">
              <a:spAutoFit/>
            </a:bodyPr>
            <a:lstStyle/>
            <a:p>
              <a:pPr algn="r">
                <a:lnSpc>
                  <a:spcPts val="7257"/>
                </a:lnSpc>
              </a:pPr>
              <a:r>
                <a:rPr lang="en-US" sz="5183">
                  <a:solidFill>
                    <a:srgbClr val="0B2770"/>
                  </a:solidFill>
                  <a:latin typeface="コーポレート・ロゴ丸"/>
                  <a:ea typeface="コーポレート・ロゴ丸"/>
                  <a:cs typeface="コーポレート・ロゴ丸"/>
                  <a:sym typeface="コーポレート・ロゴ丸"/>
                </a:rPr>
                <a:t>ひだまりメモリー</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AutoShape 2" id="2"/>
          <p:cNvSpPr/>
          <p:nvPr/>
        </p:nvSpPr>
        <p:spPr>
          <a:xfrm>
            <a:off x="680775" y="2045209"/>
            <a:ext cx="16926450" cy="0"/>
          </a:xfrm>
          <a:prstGeom prst="line">
            <a:avLst/>
          </a:prstGeom>
          <a:ln cap="flat" w="19050">
            <a:solidFill>
              <a:srgbClr val="0B2770"/>
            </a:solidFill>
            <a:prstDash val="solid"/>
            <a:headEnd type="none" len="sm" w="sm"/>
            <a:tailEnd type="none" len="sm" w="sm"/>
          </a:ln>
        </p:spPr>
      </p:sp>
      <p:sp>
        <p:nvSpPr>
          <p:cNvPr name="TextBox 3" id="3"/>
          <p:cNvSpPr txBox="true"/>
          <p:nvPr/>
        </p:nvSpPr>
        <p:spPr>
          <a:xfrm rot="0">
            <a:off x="2170508" y="809206"/>
            <a:ext cx="13946984" cy="978828"/>
          </a:xfrm>
          <a:prstGeom prst="rect">
            <a:avLst/>
          </a:prstGeom>
        </p:spPr>
        <p:txBody>
          <a:bodyPr anchor="t" rtlCol="false" tIns="0" lIns="0" bIns="0" rIns="0">
            <a:spAutoFit/>
          </a:bodyPr>
          <a:lstStyle/>
          <a:p>
            <a:pPr algn="ctr">
              <a:lnSpc>
                <a:spcPts val="8314"/>
              </a:lnSpc>
            </a:pPr>
            <a:r>
              <a:rPr lang="en-US" sz="5039">
                <a:solidFill>
                  <a:srgbClr val="0B2770"/>
                </a:solidFill>
                <a:latin typeface="コーポレート・ロゴ丸"/>
                <a:ea typeface="コーポレート・ロゴ丸"/>
                <a:cs typeface="コーポレート・ロゴ丸"/>
                <a:sym typeface="コーポレート・ロゴ丸"/>
              </a:rPr>
              <a:t>オンライン上で複数人と</a:t>
            </a:r>
            <a:r>
              <a:rPr lang="en-US" sz="5039">
                <a:solidFill>
                  <a:srgbClr val="0B2770"/>
                </a:solidFill>
                <a:latin typeface="コーポレート・ロゴ丸"/>
                <a:ea typeface="コーポレート・ロゴ丸"/>
                <a:cs typeface="コーポレート・ロゴ丸"/>
                <a:sym typeface="コーポレート・ロゴ丸"/>
              </a:rPr>
              <a:t>コミュニケーションを取れる</a:t>
            </a:r>
          </a:p>
        </p:txBody>
      </p:sp>
      <p:sp>
        <p:nvSpPr>
          <p:cNvPr name="Freeform 4" id="4"/>
          <p:cNvSpPr/>
          <p:nvPr/>
        </p:nvSpPr>
        <p:spPr>
          <a:xfrm flipH="false" flipV="false" rot="0">
            <a:off x="3572217" y="2302384"/>
            <a:ext cx="11143566" cy="7437658"/>
          </a:xfrm>
          <a:custGeom>
            <a:avLst/>
            <a:gdLst/>
            <a:ahLst/>
            <a:cxnLst/>
            <a:rect r="r" b="b" t="t" l="l"/>
            <a:pathLst>
              <a:path h="7437658" w="11143566">
                <a:moveTo>
                  <a:pt x="0" y="0"/>
                </a:moveTo>
                <a:lnTo>
                  <a:pt x="11143566" y="0"/>
                </a:lnTo>
                <a:lnTo>
                  <a:pt x="11143566" y="7437658"/>
                </a:lnTo>
                <a:lnTo>
                  <a:pt x="0" y="74376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205440" y="2928652"/>
            <a:ext cx="9797747" cy="6135417"/>
          </a:xfrm>
          <a:custGeom>
            <a:avLst/>
            <a:gdLst/>
            <a:ahLst/>
            <a:cxnLst/>
            <a:rect r="r" b="b" t="t" l="l"/>
            <a:pathLst>
              <a:path h="6135417" w="9797747">
                <a:moveTo>
                  <a:pt x="0" y="0"/>
                </a:moveTo>
                <a:lnTo>
                  <a:pt x="9797746" y="0"/>
                </a:lnTo>
                <a:lnTo>
                  <a:pt x="9797746" y="6135417"/>
                </a:lnTo>
                <a:lnTo>
                  <a:pt x="0" y="6135417"/>
                </a:lnTo>
                <a:lnTo>
                  <a:pt x="0" y="0"/>
                </a:lnTo>
                <a:close/>
              </a:path>
            </a:pathLst>
          </a:custGeom>
          <a:blipFill>
            <a:blip r:embed="rId5"/>
            <a:stretch>
              <a:fillRect l="0" t="0" r="0" b="0"/>
            </a:stretch>
          </a:blipFill>
        </p:spPr>
      </p:sp>
      <p:sp>
        <p:nvSpPr>
          <p:cNvPr name="Freeform 6" id="6"/>
          <p:cNvSpPr/>
          <p:nvPr/>
        </p:nvSpPr>
        <p:spPr>
          <a:xfrm flipH="false" flipV="false" rot="0">
            <a:off x="0" y="2655817"/>
            <a:ext cx="3544036" cy="3544036"/>
          </a:xfrm>
          <a:custGeom>
            <a:avLst/>
            <a:gdLst/>
            <a:ahLst/>
            <a:cxnLst/>
            <a:rect r="r" b="b" t="t" l="l"/>
            <a:pathLst>
              <a:path h="3544036" w="3544036">
                <a:moveTo>
                  <a:pt x="0" y="0"/>
                </a:moveTo>
                <a:lnTo>
                  <a:pt x="3544036" y="0"/>
                </a:lnTo>
                <a:lnTo>
                  <a:pt x="3544036" y="3544036"/>
                </a:lnTo>
                <a:lnTo>
                  <a:pt x="0" y="3544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744358" y="5996360"/>
            <a:ext cx="3544036" cy="3544036"/>
          </a:xfrm>
          <a:custGeom>
            <a:avLst/>
            <a:gdLst/>
            <a:ahLst/>
            <a:cxnLst/>
            <a:rect r="r" b="b" t="t" l="l"/>
            <a:pathLst>
              <a:path h="3544036" w="3544036">
                <a:moveTo>
                  <a:pt x="0" y="0"/>
                </a:moveTo>
                <a:lnTo>
                  <a:pt x="3544036" y="0"/>
                </a:lnTo>
                <a:lnTo>
                  <a:pt x="3544036" y="3544037"/>
                </a:lnTo>
                <a:lnTo>
                  <a:pt x="0" y="354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29353" y="4040002"/>
            <a:ext cx="2485331" cy="632791"/>
          </a:xfrm>
          <a:prstGeom prst="rect">
            <a:avLst/>
          </a:prstGeom>
        </p:spPr>
        <p:txBody>
          <a:bodyPr anchor="t" rtlCol="false" tIns="0" lIns="0" bIns="0" rIns="0">
            <a:spAutoFit/>
          </a:bodyPr>
          <a:lstStyle/>
          <a:p>
            <a:pPr algn="ctr">
              <a:lnSpc>
                <a:spcPts val="5380"/>
              </a:lnSpc>
              <a:spcBef>
                <a:spcPct val="0"/>
              </a:spcBef>
            </a:pPr>
            <a:r>
              <a:rPr lang="en-US" sz="3260">
                <a:solidFill>
                  <a:srgbClr val="0B2770"/>
                </a:solidFill>
                <a:latin typeface="コーポレート・ロゴ丸"/>
                <a:ea typeface="コーポレート・ロゴ丸"/>
                <a:cs typeface="コーポレート・ロゴ丸"/>
                <a:sym typeface="コーポレート・ロゴ丸"/>
              </a:rPr>
              <a:t>人と話す楽しさ</a:t>
            </a:r>
          </a:p>
        </p:txBody>
      </p:sp>
      <p:sp>
        <p:nvSpPr>
          <p:cNvPr name="TextBox 9" id="9"/>
          <p:cNvSpPr txBox="true"/>
          <p:nvPr/>
        </p:nvSpPr>
        <p:spPr>
          <a:xfrm rot="0">
            <a:off x="15066641" y="7380545"/>
            <a:ext cx="2899470" cy="632791"/>
          </a:xfrm>
          <a:prstGeom prst="rect">
            <a:avLst/>
          </a:prstGeom>
        </p:spPr>
        <p:txBody>
          <a:bodyPr anchor="t" rtlCol="false" tIns="0" lIns="0" bIns="0" rIns="0">
            <a:spAutoFit/>
          </a:bodyPr>
          <a:lstStyle/>
          <a:p>
            <a:pPr algn="ctr">
              <a:lnSpc>
                <a:spcPts val="5380"/>
              </a:lnSpc>
              <a:spcBef>
                <a:spcPct val="0"/>
              </a:spcBef>
            </a:pPr>
            <a:r>
              <a:rPr lang="en-US" sz="3260">
                <a:solidFill>
                  <a:srgbClr val="0B2770"/>
                </a:solidFill>
                <a:latin typeface="コーポレート・ロゴ丸"/>
                <a:ea typeface="コーポレート・ロゴ丸"/>
                <a:cs typeface="コーポレート・ロゴ丸"/>
                <a:sym typeface="コーポレート・ロゴ丸"/>
              </a:rPr>
              <a:t>居場所</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AutoShape 2" id="2"/>
          <p:cNvSpPr/>
          <p:nvPr/>
        </p:nvSpPr>
        <p:spPr>
          <a:xfrm>
            <a:off x="680775" y="2045209"/>
            <a:ext cx="16926450" cy="0"/>
          </a:xfrm>
          <a:prstGeom prst="line">
            <a:avLst/>
          </a:prstGeom>
          <a:ln cap="flat" w="19050">
            <a:solidFill>
              <a:srgbClr val="0B2770"/>
            </a:solidFill>
            <a:prstDash val="solid"/>
            <a:headEnd type="none" len="sm" w="sm"/>
            <a:tailEnd type="none" len="sm" w="sm"/>
          </a:ln>
        </p:spPr>
      </p:sp>
      <p:sp>
        <p:nvSpPr>
          <p:cNvPr name="Freeform 3" id="3"/>
          <p:cNvSpPr/>
          <p:nvPr/>
        </p:nvSpPr>
        <p:spPr>
          <a:xfrm flipH="false" flipV="false" rot="0">
            <a:off x="3561653" y="2288281"/>
            <a:ext cx="11164695" cy="7451761"/>
          </a:xfrm>
          <a:custGeom>
            <a:avLst/>
            <a:gdLst/>
            <a:ahLst/>
            <a:cxnLst/>
            <a:rect r="r" b="b" t="t" l="l"/>
            <a:pathLst>
              <a:path h="7451761" w="11164695">
                <a:moveTo>
                  <a:pt x="0" y="0"/>
                </a:moveTo>
                <a:lnTo>
                  <a:pt x="11164694" y="0"/>
                </a:lnTo>
                <a:lnTo>
                  <a:pt x="11164694" y="7451761"/>
                </a:lnTo>
                <a:lnTo>
                  <a:pt x="0" y="7451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37601" y="2917317"/>
            <a:ext cx="9812798" cy="6193690"/>
          </a:xfrm>
          <a:custGeom>
            <a:avLst/>
            <a:gdLst/>
            <a:ahLst/>
            <a:cxnLst/>
            <a:rect r="r" b="b" t="t" l="l"/>
            <a:pathLst>
              <a:path h="6193690" w="9812798">
                <a:moveTo>
                  <a:pt x="0" y="0"/>
                </a:moveTo>
                <a:lnTo>
                  <a:pt x="9812798" y="0"/>
                </a:lnTo>
                <a:lnTo>
                  <a:pt x="9812798" y="6193689"/>
                </a:lnTo>
                <a:lnTo>
                  <a:pt x="0" y="6193689"/>
                </a:lnTo>
                <a:lnTo>
                  <a:pt x="0" y="0"/>
                </a:lnTo>
                <a:close/>
              </a:path>
            </a:pathLst>
          </a:custGeom>
          <a:blipFill>
            <a:blip r:embed="rId4"/>
            <a:stretch>
              <a:fillRect l="-3941" t="0" r="-3941" b="0"/>
            </a:stretch>
          </a:blipFill>
        </p:spPr>
      </p:sp>
      <p:sp>
        <p:nvSpPr>
          <p:cNvPr name="TextBox 5" id="5"/>
          <p:cNvSpPr txBox="true"/>
          <p:nvPr/>
        </p:nvSpPr>
        <p:spPr>
          <a:xfrm rot="0">
            <a:off x="7153933" y="830721"/>
            <a:ext cx="3495645" cy="1062994"/>
          </a:xfrm>
          <a:prstGeom prst="rect">
            <a:avLst/>
          </a:prstGeom>
        </p:spPr>
        <p:txBody>
          <a:bodyPr anchor="t" rtlCol="false" tIns="0" lIns="0" bIns="0" rIns="0">
            <a:spAutoFit/>
          </a:bodyPr>
          <a:lstStyle/>
          <a:p>
            <a:pPr algn="l">
              <a:lnSpc>
                <a:spcPts val="8909"/>
              </a:lnSpc>
            </a:pPr>
            <a:r>
              <a:rPr lang="en-US" sz="5399">
                <a:solidFill>
                  <a:srgbClr val="0B2770"/>
                </a:solidFill>
                <a:latin typeface="コーポレート・ロゴ丸"/>
                <a:ea typeface="コーポレート・ロゴ丸"/>
                <a:cs typeface="コーポレート・ロゴ丸"/>
                <a:sym typeface="コーポレート・ロゴ丸"/>
              </a:rPr>
              <a:t>脳トレゲーム</a:t>
            </a:r>
          </a:p>
        </p:txBody>
      </p:sp>
      <p:sp>
        <p:nvSpPr>
          <p:cNvPr name="Freeform 6" id="6"/>
          <p:cNvSpPr/>
          <p:nvPr/>
        </p:nvSpPr>
        <p:spPr>
          <a:xfrm flipH="false" flipV="false" rot="0">
            <a:off x="14726347" y="6340985"/>
            <a:ext cx="3544036" cy="3544036"/>
          </a:xfrm>
          <a:custGeom>
            <a:avLst/>
            <a:gdLst/>
            <a:ahLst/>
            <a:cxnLst/>
            <a:rect r="r" b="b" t="t" l="l"/>
            <a:pathLst>
              <a:path h="3544036" w="3544036">
                <a:moveTo>
                  <a:pt x="0" y="0"/>
                </a:moveTo>
                <a:lnTo>
                  <a:pt x="3544037" y="0"/>
                </a:lnTo>
                <a:lnTo>
                  <a:pt x="3544037" y="3544037"/>
                </a:lnTo>
                <a:lnTo>
                  <a:pt x="0" y="3544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616" y="3371482"/>
            <a:ext cx="3544036" cy="3544036"/>
          </a:xfrm>
          <a:custGeom>
            <a:avLst/>
            <a:gdLst/>
            <a:ahLst/>
            <a:cxnLst/>
            <a:rect r="r" b="b" t="t" l="l"/>
            <a:pathLst>
              <a:path h="3544036" w="3544036">
                <a:moveTo>
                  <a:pt x="0" y="0"/>
                </a:moveTo>
                <a:lnTo>
                  <a:pt x="3544037" y="0"/>
                </a:lnTo>
                <a:lnTo>
                  <a:pt x="3544037" y="3544036"/>
                </a:lnTo>
                <a:lnTo>
                  <a:pt x="0" y="3544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616" y="4749942"/>
            <a:ext cx="3544036" cy="634716"/>
          </a:xfrm>
          <a:prstGeom prst="rect">
            <a:avLst/>
          </a:prstGeom>
        </p:spPr>
        <p:txBody>
          <a:bodyPr anchor="t" rtlCol="false" tIns="0" lIns="0" bIns="0" rIns="0">
            <a:spAutoFit/>
          </a:bodyPr>
          <a:lstStyle/>
          <a:p>
            <a:pPr algn="ctr">
              <a:lnSpc>
                <a:spcPts val="5324"/>
              </a:lnSpc>
              <a:spcBef>
                <a:spcPct val="0"/>
              </a:spcBef>
            </a:pPr>
            <a:r>
              <a:rPr lang="en-US" sz="3227">
                <a:solidFill>
                  <a:srgbClr val="0B2770"/>
                </a:solidFill>
                <a:latin typeface="コーポレート・ロゴ丸"/>
                <a:ea typeface="コーポレート・ロゴ丸"/>
                <a:cs typeface="コーポレート・ロゴ丸"/>
                <a:sym typeface="コーポレート・ロゴ丸"/>
              </a:rPr>
              <a:t>脳を刺激</a:t>
            </a:r>
          </a:p>
        </p:txBody>
      </p:sp>
      <p:sp>
        <p:nvSpPr>
          <p:cNvPr name="TextBox 9" id="9"/>
          <p:cNvSpPr txBox="true"/>
          <p:nvPr/>
        </p:nvSpPr>
        <p:spPr>
          <a:xfrm rot="0">
            <a:off x="14726347" y="7386071"/>
            <a:ext cx="3544036" cy="1301466"/>
          </a:xfrm>
          <a:prstGeom prst="rect">
            <a:avLst/>
          </a:prstGeom>
        </p:spPr>
        <p:txBody>
          <a:bodyPr anchor="t" rtlCol="false" tIns="0" lIns="0" bIns="0" rIns="0">
            <a:spAutoFit/>
          </a:bodyPr>
          <a:lstStyle/>
          <a:p>
            <a:pPr algn="ctr">
              <a:lnSpc>
                <a:spcPts val="5324"/>
              </a:lnSpc>
            </a:pPr>
            <a:r>
              <a:rPr lang="en-US" sz="3227">
                <a:solidFill>
                  <a:srgbClr val="0B2770"/>
                </a:solidFill>
                <a:latin typeface="コーポレート・ロゴ丸"/>
                <a:ea typeface="コーポレート・ロゴ丸"/>
                <a:cs typeface="コーポレート・ロゴ丸"/>
                <a:sym typeface="コーポレート・ロゴ丸"/>
              </a:rPr>
              <a:t>人と一緒に</a:t>
            </a:r>
          </a:p>
          <a:p>
            <a:pPr algn="ctr">
              <a:lnSpc>
                <a:spcPts val="5324"/>
              </a:lnSpc>
              <a:spcBef>
                <a:spcPct val="0"/>
              </a:spcBef>
            </a:pPr>
            <a:r>
              <a:rPr lang="en-US" sz="3227">
                <a:solidFill>
                  <a:srgbClr val="0B2770"/>
                </a:solidFill>
                <a:latin typeface="コーポレート・ロゴ丸"/>
                <a:ea typeface="コーポレート・ロゴ丸"/>
                <a:cs typeface="コーポレート・ロゴ丸"/>
                <a:sym typeface="コーポレート・ロゴ丸"/>
              </a:rPr>
              <a:t>取り組む感覚</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AutoShape 2" id="2"/>
          <p:cNvSpPr/>
          <p:nvPr/>
        </p:nvSpPr>
        <p:spPr>
          <a:xfrm>
            <a:off x="680775" y="2045209"/>
            <a:ext cx="16926450" cy="0"/>
          </a:xfrm>
          <a:prstGeom prst="line">
            <a:avLst/>
          </a:prstGeom>
          <a:ln cap="flat" w="19050">
            <a:solidFill>
              <a:srgbClr val="0B2770"/>
            </a:solidFill>
            <a:prstDash val="solid"/>
            <a:headEnd type="none" len="sm" w="sm"/>
            <a:tailEnd type="none" len="sm" w="sm"/>
          </a:ln>
        </p:spPr>
      </p:sp>
      <p:sp>
        <p:nvSpPr>
          <p:cNvPr name="Freeform 3" id="3"/>
          <p:cNvSpPr/>
          <p:nvPr/>
        </p:nvSpPr>
        <p:spPr>
          <a:xfrm flipH="false" flipV="false" rot="0">
            <a:off x="3583857" y="2269307"/>
            <a:ext cx="11120285" cy="7422120"/>
          </a:xfrm>
          <a:custGeom>
            <a:avLst/>
            <a:gdLst/>
            <a:ahLst/>
            <a:cxnLst/>
            <a:rect r="r" b="b" t="t" l="l"/>
            <a:pathLst>
              <a:path h="7422120" w="11120285">
                <a:moveTo>
                  <a:pt x="0" y="0"/>
                </a:moveTo>
                <a:lnTo>
                  <a:pt x="11120286" y="0"/>
                </a:lnTo>
                <a:lnTo>
                  <a:pt x="11120286" y="7422120"/>
                </a:lnTo>
                <a:lnTo>
                  <a:pt x="0" y="74221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238508" y="2914434"/>
            <a:ext cx="9810985" cy="6131865"/>
          </a:xfrm>
          <a:custGeom>
            <a:avLst/>
            <a:gdLst/>
            <a:ahLst/>
            <a:cxnLst/>
            <a:rect r="r" b="b" t="t" l="l"/>
            <a:pathLst>
              <a:path h="6131865" w="9810985">
                <a:moveTo>
                  <a:pt x="0" y="0"/>
                </a:moveTo>
                <a:lnTo>
                  <a:pt x="9810984" y="0"/>
                </a:lnTo>
                <a:lnTo>
                  <a:pt x="9810984" y="6131866"/>
                </a:lnTo>
                <a:lnTo>
                  <a:pt x="0" y="6131866"/>
                </a:lnTo>
                <a:lnTo>
                  <a:pt x="0" y="0"/>
                </a:lnTo>
                <a:close/>
              </a:path>
            </a:pathLst>
          </a:custGeom>
          <a:blipFill>
            <a:blip r:embed="rId4"/>
            <a:stretch>
              <a:fillRect l="0" t="0" r="0" b="0"/>
            </a:stretch>
          </a:blipFill>
        </p:spPr>
      </p:sp>
      <p:sp>
        <p:nvSpPr>
          <p:cNvPr name="TextBox 5" id="5"/>
          <p:cNvSpPr txBox="true"/>
          <p:nvPr/>
        </p:nvSpPr>
        <p:spPr>
          <a:xfrm rot="0">
            <a:off x="4238508" y="753382"/>
            <a:ext cx="10163635" cy="1017271"/>
          </a:xfrm>
          <a:prstGeom prst="rect">
            <a:avLst/>
          </a:prstGeom>
        </p:spPr>
        <p:txBody>
          <a:bodyPr anchor="t" rtlCol="false" tIns="0" lIns="0" bIns="0" rIns="0">
            <a:spAutoFit/>
          </a:bodyPr>
          <a:lstStyle/>
          <a:p>
            <a:pPr algn="ctr">
              <a:lnSpc>
                <a:spcPts val="8579"/>
              </a:lnSpc>
            </a:pPr>
            <a:r>
              <a:rPr lang="en-US" sz="5199">
                <a:solidFill>
                  <a:srgbClr val="0B2770"/>
                </a:solidFill>
                <a:latin typeface="コーポレート・ロゴ丸"/>
                <a:ea typeface="コーポレート・ロゴ丸"/>
                <a:cs typeface="コーポレート・ロゴ丸"/>
                <a:sym typeface="コーポレート・ロゴ丸"/>
              </a:rPr>
              <a:t>その日食べたものを記録する</a:t>
            </a:r>
            <a:r>
              <a:rPr lang="en-US" sz="5199">
                <a:solidFill>
                  <a:srgbClr val="0B2770"/>
                </a:solidFill>
                <a:latin typeface="コーポレート・ロゴ丸"/>
                <a:ea typeface="コーポレート・ロゴ丸"/>
                <a:cs typeface="コーポレート・ロゴ丸"/>
                <a:sym typeface="コーポレート・ロゴ丸"/>
              </a:rPr>
              <a:t>ブログ機能</a:t>
            </a:r>
          </a:p>
        </p:txBody>
      </p:sp>
      <p:sp>
        <p:nvSpPr>
          <p:cNvPr name="Freeform 6" id="6"/>
          <p:cNvSpPr/>
          <p:nvPr/>
        </p:nvSpPr>
        <p:spPr>
          <a:xfrm flipH="false" flipV="false" rot="0">
            <a:off x="152400" y="2808217"/>
            <a:ext cx="3544036" cy="3544036"/>
          </a:xfrm>
          <a:custGeom>
            <a:avLst/>
            <a:gdLst/>
            <a:ahLst/>
            <a:cxnLst/>
            <a:rect r="r" b="b" t="t" l="l"/>
            <a:pathLst>
              <a:path h="3544036" w="3544036">
                <a:moveTo>
                  <a:pt x="0" y="0"/>
                </a:moveTo>
                <a:lnTo>
                  <a:pt x="3544036" y="0"/>
                </a:lnTo>
                <a:lnTo>
                  <a:pt x="3544036" y="3544036"/>
                </a:lnTo>
                <a:lnTo>
                  <a:pt x="0" y="3544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743964" y="5980367"/>
            <a:ext cx="3544036" cy="3544036"/>
          </a:xfrm>
          <a:custGeom>
            <a:avLst/>
            <a:gdLst/>
            <a:ahLst/>
            <a:cxnLst/>
            <a:rect r="r" b="b" t="t" l="l"/>
            <a:pathLst>
              <a:path h="3544036" w="3544036">
                <a:moveTo>
                  <a:pt x="0" y="0"/>
                </a:moveTo>
                <a:lnTo>
                  <a:pt x="3544036" y="0"/>
                </a:lnTo>
                <a:lnTo>
                  <a:pt x="3544036" y="3544036"/>
                </a:lnTo>
                <a:lnTo>
                  <a:pt x="0" y="3544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9821" y="4186677"/>
            <a:ext cx="3544036" cy="634716"/>
          </a:xfrm>
          <a:prstGeom prst="rect">
            <a:avLst/>
          </a:prstGeom>
        </p:spPr>
        <p:txBody>
          <a:bodyPr anchor="t" rtlCol="false" tIns="0" lIns="0" bIns="0" rIns="0">
            <a:spAutoFit/>
          </a:bodyPr>
          <a:lstStyle/>
          <a:p>
            <a:pPr algn="ctr">
              <a:lnSpc>
                <a:spcPts val="5324"/>
              </a:lnSpc>
              <a:spcBef>
                <a:spcPct val="0"/>
              </a:spcBef>
            </a:pPr>
            <a:r>
              <a:rPr lang="en-US" sz="3227">
                <a:solidFill>
                  <a:srgbClr val="0B2770"/>
                </a:solidFill>
                <a:latin typeface="コーポレート・ロゴ丸"/>
                <a:ea typeface="コーポレート・ロゴ丸"/>
                <a:cs typeface="コーポレート・ロゴ丸"/>
                <a:sym typeface="コーポレート・ロゴ丸"/>
              </a:rPr>
              <a:t>継続するモチベーション</a:t>
            </a:r>
          </a:p>
        </p:txBody>
      </p:sp>
      <p:sp>
        <p:nvSpPr>
          <p:cNvPr name="TextBox 9" id="9"/>
          <p:cNvSpPr txBox="true"/>
          <p:nvPr/>
        </p:nvSpPr>
        <p:spPr>
          <a:xfrm rot="0">
            <a:off x="14743964" y="6900282"/>
            <a:ext cx="3544036" cy="1968216"/>
          </a:xfrm>
          <a:prstGeom prst="rect">
            <a:avLst/>
          </a:prstGeom>
        </p:spPr>
        <p:txBody>
          <a:bodyPr anchor="t" rtlCol="false" tIns="0" lIns="0" bIns="0" rIns="0">
            <a:spAutoFit/>
          </a:bodyPr>
          <a:lstStyle/>
          <a:p>
            <a:pPr algn="ctr">
              <a:lnSpc>
                <a:spcPts val="5324"/>
              </a:lnSpc>
            </a:pPr>
            <a:r>
              <a:rPr lang="en-US" sz="3227">
                <a:solidFill>
                  <a:srgbClr val="0B2770"/>
                </a:solidFill>
                <a:latin typeface="コーポレート・ロゴ丸"/>
                <a:ea typeface="コーポレート・ロゴ丸"/>
                <a:cs typeface="コーポレート・ロゴ丸"/>
                <a:sym typeface="コーポレート・ロゴ丸"/>
              </a:rPr>
              <a:t>栄養バランス、</a:t>
            </a:r>
          </a:p>
          <a:p>
            <a:pPr algn="ctr">
              <a:lnSpc>
                <a:spcPts val="5324"/>
              </a:lnSpc>
            </a:pPr>
            <a:r>
              <a:rPr lang="en-US" sz="3227">
                <a:solidFill>
                  <a:srgbClr val="0B2770"/>
                </a:solidFill>
                <a:latin typeface="コーポレート・ロゴ丸"/>
                <a:ea typeface="コーポレート・ロゴ丸"/>
                <a:cs typeface="コーポレート・ロゴ丸"/>
                <a:sym typeface="コーポレート・ロゴ丸"/>
              </a:rPr>
              <a:t>生活リズムの</a:t>
            </a:r>
          </a:p>
          <a:p>
            <a:pPr algn="ctr">
              <a:lnSpc>
                <a:spcPts val="5324"/>
              </a:lnSpc>
              <a:spcBef>
                <a:spcPct val="0"/>
              </a:spcBef>
            </a:pPr>
            <a:r>
              <a:rPr lang="en-US" sz="3227">
                <a:solidFill>
                  <a:srgbClr val="0B2770"/>
                </a:solidFill>
                <a:latin typeface="コーポレート・ロゴ丸"/>
                <a:ea typeface="コーポレート・ロゴ丸"/>
                <a:cs typeface="コーポレート・ロゴ丸"/>
                <a:sym typeface="コーポレート・ロゴ丸"/>
              </a:rPr>
              <a:t>意識向上</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AutoShape 2" id="2"/>
          <p:cNvSpPr/>
          <p:nvPr/>
        </p:nvSpPr>
        <p:spPr>
          <a:xfrm>
            <a:off x="680775" y="2045209"/>
            <a:ext cx="16926450" cy="0"/>
          </a:xfrm>
          <a:prstGeom prst="line">
            <a:avLst/>
          </a:prstGeom>
          <a:ln cap="flat" w="19050">
            <a:solidFill>
              <a:srgbClr val="0B2770"/>
            </a:solidFill>
            <a:prstDash val="solid"/>
            <a:headEnd type="none" len="sm" w="sm"/>
            <a:tailEnd type="none" len="sm" w="sm"/>
          </a:ln>
        </p:spPr>
      </p:sp>
      <p:sp>
        <p:nvSpPr>
          <p:cNvPr name="Freeform 3" id="3"/>
          <p:cNvSpPr/>
          <p:nvPr/>
        </p:nvSpPr>
        <p:spPr>
          <a:xfrm flipH="false" flipV="false" rot="0">
            <a:off x="3622434" y="2295055"/>
            <a:ext cx="11043131" cy="7370624"/>
          </a:xfrm>
          <a:custGeom>
            <a:avLst/>
            <a:gdLst/>
            <a:ahLst/>
            <a:cxnLst/>
            <a:rect r="r" b="b" t="t" l="l"/>
            <a:pathLst>
              <a:path h="7370624" w="11043131">
                <a:moveTo>
                  <a:pt x="0" y="0"/>
                </a:moveTo>
                <a:lnTo>
                  <a:pt x="11043132" y="0"/>
                </a:lnTo>
                <a:lnTo>
                  <a:pt x="11043132" y="7370624"/>
                </a:lnTo>
                <a:lnTo>
                  <a:pt x="0" y="7370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66940" y="2911350"/>
            <a:ext cx="10203176" cy="6133167"/>
          </a:xfrm>
          <a:custGeom>
            <a:avLst/>
            <a:gdLst/>
            <a:ahLst/>
            <a:cxnLst/>
            <a:rect r="r" b="b" t="t" l="l"/>
            <a:pathLst>
              <a:path h="6133167" w="10203176">
                <a:moveTo>
                  <a:pt x="0" y="0"/>
                </a:moveTo>
                <a:lnTo>
                  <a:pt x="10203176" y="0"/>
                </a:lnTo>
                <a:lnTo>
                  <a:pt x="10203176" y="6133167"/>
                </a:lnTo>
                <a:lnTo>
                  <a:pt x="0" y="6133167"/>
                </a:lnTo>
                <a:lnTo>
                  <a:pt x="0" y="0"/>
                </a:lnTo>
                <a:close/>
              </a:path>
            </a:pathLst>
          </a:custGeom>
          <a:blipFill>
            <a:blip r:embed="rId4"/>
            <a:stretch>
              <a:fillRect l="-1707" t="0" r="-1707" b="0"/>
            </a:stretch>
          </a:blipFill>
        </p:spPr>
      </p:sp>
      <p:sp>
        <p:nvSpPr>
          <p:cNvPr name="TextBox 5" id="5"/>
          <p:cNvSpPr txBox="true"/>
          <p:nvPr/>
        </p:nvSpPr>
        <p:spPr>
          <a:xfrm rot="0">
            <a:off x="811055" y="24603"/>
            <a:ext cx="16665889" cy="2020606"/>
          </a:xfrm>
          <a:prstGeom prst="rect">
            <a:avLst/>
          </a:prstGeom>
        </p:spPr>
        <p:txBody>
          <a:bodyPr anchor="t" rtlCol="false" tIns="0" lIns="0" bIns="0" rIns="0">
            <a:spAutoFit/>
          </a:bodyPr>
          <a:lstStyle/>
          <a:p>
            <a:pPr algn="ctr">
              <a:lnSpc>
                <a:spcPts val="8129"/>
              </a:lnSpc>
            </a:pPr>
            <a:r>
              <a:rPr lang="en-US" sz="4927">
                <a:solidFill>
                  <a:srgbClr val="0B2770"/>
                </a:solidFill>
                <a:latin typeface="コーポレート・ロゴ丸"/>
                <a:ea typeface="コーポレート・ロゴ丸"/>
                <a:cs typeface="コーポレート・ロゴ丸"/>
                <a:sym typeface="コーポレート・ロゴ丸"/>
              </a:rPr>
              <a:t>スマホやセルフレジ操作など</a:t>
            </a:r>
          </a:p>
          <a:p>
            <a:pPr algn="ctr">
              <a:lnSpc>
                <a:spcPts val="8294"/>
              </a:lnSpc>
            </a:pPr>
            <a:r>
              <a:rPr lang="en-US" sz="5027">
                <a:solidFill>
                  <a:srgbClr val="0B2770"/>
                </a:solidFill>
                <a:latin typeface="コーポレート・ロゴ丸"/>
                <a:ea typeface="コーポレート・ロゴ丸"/>
                <a:cs typeface="コーポレート・ロゴ丸"/>
                <a:sym typeface="コーポレート・ロゴ丸"/>
              </a:rPr>
              <a:t>最新機器の○×問題</a:t>
            </a:r>
          </a:p>
        </p:txBody>
      </p:sp>
      <p:sp>
        <p:nvSpPr>
          <p:cNvPr name="Freeform 6" id="6"/>
          <p:cNvSpPr/>
          <p:nvPr/>
        </p:nvSpPr>
        <p:spPr>
          <a:xfrm flipH="false" flipV="false" rot="0">
            <a:off x="304800" y="2960617"/>
            <a:ext cx="3544036" cy="3544036"/>
          </a:xfrm>
          <a:custGeom>
            <a:avLst/>
            <a:gdLst/>
            <a:ahLst/>
            <a:cxnLst/>
            <a:rect r="r" b="b" t="t" l="l"/>
            <a:pathLst>
              <a:path h="3544036" w="3544036">
                <a:moveTo>
                  <a:pt x="0" y="0"/>
                </a:moveTo>
                <a:lnTo>
                  <a:pt x="3544036" y="0"/>
                </a:lnTo>
                <a:lnTo>
                  <a:pt x="3544036" y="3544036"/>
                </a:lnTo>
                <a:lnTo>
                  <a:pt x="0" y="3544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04800" y="3828395"/>
            <a:ext cx="3544036" cy="1551305"/>
          </a:xfrm>
          <a:prstGeom prst="rect">
            <a:avLst/>
          </a:prstGeom>
        </p:spPr>
        <p:txBody>
          <a:bodyPr anchor="t" rtlCol="false" tIns="0" lIns="0" bIns="0" rIns="0">
            <a:spAutoFit/>
          </a:bodyPr>
          <a:lstStyle/>
          <a:p>
            <a:pPr algn="ctr">
              <a:lnSpc>
                <a:spcPts val="6400"/>
              </a:lnSpc>
            </a:pPr>
            <a:r>
              <a:rPr lang="en-US" sz="3200">
                <a:solidFill>
                  <a:srgbClr val="0B2770"/>
                </a:solidFill>
                <a:latin typeface="コーポレート・ロゴ丸"/>
                <a:ea typeface="コーポレート・ロゴ丸"/>
                <a:cs typeface="コーポレート・ロゴ丸"/>
                <a:sym typeface="コーポレート・ロゴ丸"/>
              </a:rPr>
              <a:t>外出、買い物の</a:t>
            </a:r>
          </a:p>
          <a:p>
            <a:pPr algn="ctr">
              <a:lnSpc>
                <a:spcPts val="6400"/>
              </a:lnSpc>
              <a:spcBef>
                <a:spcPct val="0"/>
              </a:spcBef>
            </a:pPr>
            <a:r>
              <a:rPr lang="en-US" sz="3200">
                <a:solidFill>
                  <a:srgbClr val="0B2770"/>
                </a:solidFill>
                <a:latin typeface="コーポレート・ロゴ丸"/>
                <a:ea typeface="コーポレート・ロゴ丸"/>
                <a:cs typeface="コーポレート・ロゴ丸"/>
                <a:sym typeface="コーポレート・ロゴ丸"/>
              </a:rPr>
              <a:t>意欲向上</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AutoShape 2" id="2"/>
          <p:cNvSpPr/>
          <p:nvPr/>
        </p:nvSpPr>
        <p:spPr>
          <a:xfrm>
            <a:off x="680775" y="2045209"/>
            <a:ext cx="16926450" cy="0"/>
          </a:xfrm>
          <a:prstGeom prst="line">
            <a:avLst/>
          </a:prstGeom>
          <a:ln cap="flat" w="19050">
            <a:solidFill>
              <a:srgbClr val="0B2770"/>
            </a:solidFill>
            <a:prstDash val="solid"/>
            <a:headEnd type="none" len="sm" w="sm"/>
            <a:tailEnd type="none" len="sm" w="sm"/>
          </a:ln>
        </p:spPr>
      </p:sp>
      <p:grpSp>
        <p:nvGrpSpPr>
          <p:cNvPr name="Group 3" id="3"/>
          <p:cNvGrpSpPr/>
          <p:nvPr/>
        </p:nvGrpSpPr>
        <p:grpSpPr>
          <a:xfrm rot="0">
            <a:off x="5390431" y="2763863"/>
            <a:ext cx="795849" cy="529246"/>
            <a:chOff x="0" y="0"/>
            <a:chExt cx="1061132" cy="705661"/>
          </a:xfrm>
        </p:grpSpPr>
        <p:grpSp>
          <p:nvGrpSpPr>
            <p:cNvPr name="Group 4" id="4"/>
            <p:cNvGrpSpPr/>
            <p:nvPr/>
          </p:nvGrpSpPr>
          <p:grpSpPr>
            <a:xfrm rot="0">
              <a:off x="0" y="0"/>
              <a:ext cx="1061132" cy="705661"/>
              <a:chOff x="0" y="0"/>
              <a:chExt cx="779686" cy="518497"/>
            </a:xfrm>
          </p:grpSpPr>
          <p:sp>
            <p:nvSpPr>
              <p:cNvPr name="Freeform 5" id="5"/>
              <p:cNvSpPr/>
              <p:nvPr/>
            </p:nvSpPr>
            <p:spPr>
              <a:xfrm flipH="false" flipV="false" rot="0">
                <a:off x="0" y="0"/>
                <a:ext cx="779686" cy="518497"/>
              </a:xfrm>
              <a:custGeom>
                <a:avLst/>
                <a:gdLst/>
                <a:ahLst/>
                <a:cxnLst/>
                <a:rect r="r" b="b" t="t" l="l"/>
                <a:pathLst>
                  <a:path h="518497" w="779686">
                    <a:moveTo>
                      <a:pt x="389843" y="0"/>
                    </a:moveTo>
                    <a:cubicBezTo>
                      <a:pt x="174539" y="0"/>
                      <a:pt x="0" y="116070"/>
                      <a:pt x="0" y="259249"/>
                    </a:cubicBezTo>
                    <a:cubicBezTo>
                      <a:pt x="0" y="402428"/>
                      <a:pt x="174539" y="518497"/>
                      <a:pt x="389843" y="518497"/>
                    </a:cubicBezTo>
                    <a:cubicBezTo>
                      <a:pt x="605147" y="518497"/>
                      <a:pt x="779686" y="402428"/>
                      <a:pt x="779686" y="259249"/>
                    </a:cubicBezTo>
                    <a:cubicBezTo>
                      <a:pt x="779686" y="116070"/>
                      <a:pt x="605147" y="0"/>
                      <a:pt x="389843" y="0"/>
                    </a:cubicBezTo>
                    <a:close/>
                  </a:path>
                </a:pathLst>
              </a:custGeom>
              <a:solidFill>
                <a:srgbClr val="DFCC72">
                  <a:alpha val="43922"/>
                </a:srgbClr>
              </a:solidFill>
            </p:spPr>
          </p:sp>
          <p:sp>
            <p:nvSpPr>
              <p:cNvPr name="TextBox 6" id="6"/>
              <p:cNvSpPr txBox="true"/>
              <p:nvPr/>
            </p:nvSpPr>
            <p:spPr>
              <a:xfrm>
                <a:off x="73096" y="-160941"/>
                <a:ext cx="633495" cy="630829"/>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0" y="197463"/>
              <a:ext cx="1061132" cy="263111"/>
            </a:xfrm>
            <a:prstGeom prst="rect">
              <a:avLst/>
            </a:prstGeom>
          </p:spPr>
          <p:txBody>
            <a:bodyPr anchor="t" rtlCol="false" tIns="0" lIns="0" bIns="0" rIns="0">
              <a:spAutoFit/>
            </a:bodyPr>
            <a:lstStyle/>
            <a:p>
              <a:pPr algn="ctr">
                <a:lnSpc>
                  <a:spcPts val="1797"/>
                </a:lnSpc>
              </a:pPr>
            </a:p>
          </p:txBody>
        </p:sp>
      </p:grpSp>
      <p:grpSp>
        <p:nvGrpSpPr>
          <p:cNvPr name="Group 8" id="8"/>
          <p:cNvGrpSpPr/>
          <p:nvPr/>
        </p:nvGrpSpPr>
        <p:grpSpPr>
          <a:xfrm rot="0">
            <a:off x="6318342" y="3151522"/>
            <a:ext cx="573879" cy="381634"/>
            <a:chOff x="0" y="0"/>
            <a:chExt cx="765172" cy="508846"/>
          </a:xfrm>
        </p:grpSpPr>
        <p:grpSp>
          <p:nvGrpSpPr>
            <p:cNvPr name="Group 9" id="9"/>
            <p:cNvGrpSpPr/>
            <p:nvPr/>
          </p:nvGrpSpPr>
          <p:grpSpPr>
            <a:xfrm rot="0">
              <a:off x="0" y="0"/>
              <a:ext cx="765172" cy="508846"/>
              <a:chOff x="0" y="0"/>
              <a:chExt cx="779686" cy="518497"/>
            </a:xfrm>
          </p:grpSpPr>
          <p:sp>
            <p:nvSpPr>
              <p:cNvPr name="Freeform 10" id="10"/>
              <p:cNvSpPr/>
              <p:nvPr/>
            </p:nvSpPr>
            <p:spPr>
              <a:xfrm flipH="false" flipV="false" rot="0">
                <a:off x="0" y="0"/>
                <a:ext cx="779686" cy="518497"/>
              </a:xfrm>
              <a:custGeom>
                <a:avLst/>
                <a:gdLst/>
                <a:ahLst/>
                <a:cxnLst/>
                <a:rect r="r" b="b" t="t" l="l"/>
                <a:pathLst>
                  <a:path h="518497" w="779686">
                    <a:moveTo>
                      <a:pt x="389843" y="0"/>
                    </a:moveTo>
                    <a:cubicBezTo>
                      <a:pt x="174539" y="0"/>
                      <a:pt x="0" y="116070"/>
                      <a:pt x="0" y="259249"/>
                    </a:cubicBezTo>
                    <a:cubicBezTo>
                      <a:pt x="0" y="402428"/>
                      <a:pt x="174539" y="518497"/>
                      <a:pt x="389843" y="518497"/>
                    </a:cubicBezTo>
                    <a:cubicBezTo>
                      <a:pt x="605147" y="518497"/>
                      <a:pt x="779686" y="402428"/>
                      <a:pt x="779686" y="259249"/>
                    </a:cubicBezTo>
                    <a:cubicBezTo>
                      <a:pt x="779686" y="116070"/>
                      <a:pt x="605147" y="0"/>
                      <a:pt x="389843" y="0"/>
                    </a:cubicBezTo>
                    <a:close/>
                  </a:path>
                </a:pathLst>
              </a:custGeom>
              <a:solidFill>
                <a:srgbClr val="DFCC72">
                  <a:alpha val="43922"/>
                </a:srgbClr>
              </a:solidFill>
            </p:spPr>
          </p:sp>
          <p:sp>
            <p:nvSpPr>
              <p:cNvPr name="TextBox 11" id="11"/>
              <p:cNvSpPr txBox="true"/>
              <p:nvPr/>
            </p:nvSpPr>
            <p:spPr>
              <a:xfrm>
                <a:off x="73096" y="-160941"/>
                <a:ext cx="633495" cy="630829"/>
              </a:xfrm>
              <a:prstGeom prst="rect">
                <a:avLst/>
              </a:prstGeom>
            </p:spPr>
            <p:txBody>
              <a:bodyPr anchor="ctr" rtlCol="false" tIns="50800" lIns="50800" bIns="50800" rIns="50800"/>
              <a:lstStyle/>
              <a:p>
                <a:pPr algn="ctr">
                  <a:lnSpc>
                    <a:spcPts val="2520"/>
                  </a:lnSpc>
                </a:pPr>
              </a:p>
            </p:txBody>
          </p:sp>
        </p:grpSp>
        <p:sp>
          <p:nvSpPr>
            <p:cNvPr name="TextBox 12" id="12"/>
            <p:cNvSpPr txBox="true"/>
            <p:nvPr/>
          </p:nvSpPr>
          <p:spPr>
            <a:xfrm rot="0">
              <a:off x="0" y="138630"/>
              <a:ext cx="765172" cy="193485"/>
            </a:xfrm>
            <a:prstGeom prst="rect">
              <a:avLst/>
            </a:prstGeom>
          </p:spPr>
          <p:txBody>
            <a:bodyPr anchor="t" rtlCol="false" tIns="0" lIns="0" bIns="0" rIns="0">
              <a:spAutoFit/>
            </a:bodyPr>
            <a:lstStyle/>
            <a:p>
              <a:pPr algn="ctr">
                <a:lnSpc>
                  <a:spcPts val="1296"/>
                </a:lnSpc>
              </a:pPr>
            </a:p>
          </p:txBody>
        </p:sp>
      </p:grpSp>
      <p:sp>
        <p:nvSpPr>
          <p:cNvPr name="Freeform 13" id="13"/>
          <p:cNvSpPr/>
          <p:nvPr/>
        </p:nvSpPr>
        <p:spPr>
          <a:xfrm flipH="false" flipV="false" rot="0">
            <a:off x="3528000" y="2232025"/>
            <a:ext cx="11232000" cy="7496683"/>
          </a:xfrm>
          <a:custGeom>
            <a:avLst/>
            <a:gdLst/>
            <a:ahLst/>
            <a:cxnLst/>
            <a:rect r="r" b="b" t="t" l="l"/>
            <a:pathLst>
              <a:path h="7496683" w="11232000">
                <a:moveTo>
                  <a:pt x="0" y="0"/>
                </a:moveTo>
                <a:lnTo>
                  <a:pt x="11232000" y="0"/>
                </a:lnTo>
                <a:lnTo>
                  <a:pt x="11232000" y="7496683"/>
                </a:lnTo>
                <a:lnTo>
                  <a:pt x="0" y="7496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176449" y="2733148"/>
            <a:ext cx="9935101" cy="6494437"/>
          </a:xfrm>
          <a:custGeom>
            <a:avLst/>
            <a:gdLst/>
            <a:ahLst/>
            <a:cxnLst/>
            <a:rect r="r" b="b" t="t" l="l"/>
            <a:pathLst>
              <a:path h="6494437" w="9935101">
                <a:moveTo>
                  <a:pt x="0" y="0"/>
                </a:moveTo>
                <a:lnTo>
                  <a:pt x="9935102" y="0"/>
                </a:lnTo>
                <a:lnTo>
                  <a:pt x="9935102" y="6494437"/>
                </a:lnTo>
                <a:lnTo>
                  <a:pt x="0" y="6494437"/>
                </a:lnTo>
                <a:lnTo>
                  <a:pt x="0" y="0"/>
                </a:lnTo>
                <a:close/>
              </a:path>
            </a:pathLst>
          </a:custGeom>
          <a:blipFill>
            <a:blip r:embed="rId4"/>
            <a:stretch>
              <a:fillRect l="-3253" t="0" r="-3253" b="0"/>
            </a:stretch>
          </a:blipFill>
        </p:spPr>
      </p:sp>
      <p:sp>
        <p:nvSpPr>
          <p:cNvPr name="TextBox 15" id="15"/>
          <p:cNvSpPr txBox="true"/>
          <p:nvPr/>
        </p:nvSpPr>
        <p:spPr>
          <a:xfrm rot="0">
            <a:off x="5523781" y="762907"/>
            <a:ext cx="8572180" cy="971554"/>
          </a:xfrm>
          <a:prstGeom prst="rect">
            <a:avLst/>
          </a:prstGeom>
        </p:spPr>
        <p:txBody>
          <a:bodyPr anchor="t" rtlCol="false" tIns="0" lIns="0" bIns="0" rIns="0">
            <a:spAutoFit/>
          </a:bodyPr>
          <a:lstStyle/>
          <a:p>
            <a:pPr algn="l">
              <a:lnSpc>
                <a:spcPts val="8249"/>
              </a:lnSpc>
            </a:pPr>
            <a:r>
              <a:rPr lang="en-US" sz="4999">
                <a:solidFill>
                  <a:srgbClr val="0B2770"/>
                </a:solidFill>
                <a:latin typeface="コーポレート・ロゴ丸"/>
                <a:ea typeface="コーポレート・ロゴ丸"/>
                <a:cs typeface="コーポレート・ロゴ丸"/>
                <a:sym typeface="コーポレート・ロゴ丸"/>
              </a:rPr>
              <a:t>  オンラインで趣味のレッスン</a:t>
            </a:r>
          </a:p>
        </p:txBody>
      </p:sp>
      <p:sp>
        <p:nvSpPr>
          <p:cNvPr name="Freeform 16" id="16"/>
          <p:cNvSpPr/>
          <p:nvPr/>
        </p:nvSpPr>
        <p:spPr>
          <a:xfrm flipH="false" flipV="false" rot="0">
            <a:off x="245639" y="4382071"/>
            <a:ext cx="2863261" cy="2863261"/>
          </a:xfrm>
          <a:custGeom>
            <a:avLst/>
            <a:gdLst/>
            <a:ahLst/>
            <a:cxnLst/>
            <a:rect r="r" b="b" t="t" l="l"/>
            <a:pathLst>
              <a:path h="2863261" w="2863261">
                <a:moveTo>
                  <a:pt x="0" y="0"/>
                </a:moveTo>
                <a:lnTo>
                  <a:pt x="2863261" y="0"/>
                </a:lnTo>
                <a:lnTo>
                  <a:pt x="2863261" y="2863261"/>
                </a:lnTo>
                <a:lnTo>
                  <a:pt x="0" y="28632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4899859" y="7301255"/>
            <a:ext cx="2985745" cy="2985745"/>
          </a:xfrm>
          <a:custGeom>
            <a:avLst/>
            <a:gdLst/>
            <a:ahLst/>
            <a:cxnLst/>
            <a:rect r="r" b="b" t="t" l="l"/>
            <a:pathLst>
              <a:path h="2985745" w="2985745">
                <a:moveTo>
                  <a:pt x="0" y="0"/>
                </a:moveTo>
                <a:lnTo>
                  <a:pt x="2985744" y="0"/>
                </a:lnTo>
                <a:lnTo>
                  <a:pt x="2985744" y="2985745"/>
                </a:lnTo>
                <a:lnTo>
                  <a:pt x="0" y="29857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5178434" y="3028486"/>
            <a:ext cx="2707170" cy="2707170"/>
          </a:xfrm>
          <a:custGeom>
            <a:avLst/>
            <a:gdLst/>
            <a:ahLst/>
            <a:cxnLst/>
            <a:rect r="r" b="b" t="t" l="l"/>
            <a:pathLst>
              <a:path h="2707170" w="2707170">
                <a:moveTo>
                  <a:pt x="0" y="0"/>
                </a:moveTo>
                <a:lnTo>
                  <a:pt x="2707169" y="0"/>
                </a:lnTo>
                <a:lnTo>
                  <a:pt x="2707169" y="2707169"/>
                </a:lnTo>
                <a:lnTo>
                  <a:pt x="0" y="27071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005608" y="5508704"/>
            <a:ext cx="1343323" cy="762352"/>
          </a:xfrm>
          <a:prstGeom prst="rect">
            <a:avLst/>
          </a:prstGeom>
        </p:spPr>
        <p:txBody>
          <a:bodyPr anchor="t" rtlCol="false" tIns="0" lIns="0" bIns="0" rIns="0">
            <a:spAutoFit/>
          </a:bodyPr>
          <a:lstStyle/>
          <a:p>
            <a:pPr algn="ctr">
              <a:lnSpc>
                <a:spcPts val="6314"/>
              </a:lnSpc>
              <a:spcBef>
                <a:spcPct val="0"/>
              </a:spcBef>
            </a:pPr>
            <a:r>
              <a:rPr lang="en-US" sz="3827">
                <a:solidFill>
                  <a:srgbClr val="0B2770"/>
                </a:solidFill>
                <a:latin typeface="コーポレート・ロゴ丸"/>
                <a:ea typeface="コーポレート・ロゴ丸"/>
                <a:cs typeface="コーポレート・ロゴ丸"/>
                <a:sym typeface="コーポレート・ロゴ丸"/>
              </a:rPr>
              <a:t>「学ぶ」</a:t>
            </a:r>
          </a:p>
        </p:txBody>
      </p:sp>
      <p:sp>
        <p:nvSpPr>
          <p:cNvPr name="TextBox 20" id="20"/>
          <p:cNvSpPr txBox="true"/>
          <p:nvPr/>
        </p:nvSpPr>
        <p:spPr>
          <a:xfrm rot="0">
            <a:off x="15719366" y="3910407"/>
            <a:ext cx="1625304" cy="762352"/>
          </a:xfrm>
          <a:prstGeom prst="rect">
            <a:avLst/>
          </a:prstGeom>
        </p:spPr>
        <p:txBody>
          <a:bodyPr anchor="t" rtlCol="false" tIns="0" lIns="0" bIns="0" rIns="0">
            <a:spAutoFit/>
          </a:bodyPr>
          <a:lstStyle/>
          <a:p>
            <a:pPr algn="ctr">
              <a:lnSpc>
                <a:spcPts val="6314"/>
              </a:lnSpc>
              <a:spcBef>
                <a:spcPct val="0"/>
              </a:spcBef>
            </a:pPr>
            <a:r>
              <a:rPr lang="en-US" sz="3827">
                <a:solidFill>
                  <a:srgbClr val="0B2770"/>
                </a:solidFill>
                <a:latin typeface="コーポレート・ロゴ丸"/>
                <a:ea typeface="コーポレート・ロゴ丸"/>
                <a:cs typeface="コーポレート・ロゴ丸"/>
                <a:sym typeface="コーポレート・ロゴ丸"/>
              </a:rPr>
              <a:t>「話す」</a:t>
            </a:r>
          </a:p>
        </p:txBody>
      </p:sp>
      <p:sp>
        <p:nvSpPr>
          <p:cNvPr name="TextBox 21" id="21"/>
          <p:cNvSpPr txBox="true"/>
          <p:nvPr/>
        </p:nvSpPr>
        <p:spPr>
          <a:xfrm rot="0">
            <a:off x="15087457" y="8371995"/>
            <a:ext cx="2610548" cy="762352"/>
          </a:xfrm>
          <a:prstGeom prst="rect">
            <a:avLst/>
          </a:prstGeom>
        </p:spPr>
        <p:txBody>
          <a:bodyPr anchor="t" rtlCol="false" tIns="0" lIns="0" bIns="0" rIns="0">
            <a:spAutoFit/>
          </a:bodyPr>
          <a:lstStyle/>
          <a:p>
            <a:pPr algn="ctr">
              <a:lnSpc>
                <a:spcPts val="6314"/>
              </a:lnSpc>
              <a:spcBef>
                <a:spcPct val="0"/>
              </a:spcBef>
            </a:pPr>
            <a:r>
              <a:rPr lang="en-US" sz="3827">
                <a:solidFill>
                  <a:srgbClr val="0B2770"/>
                </a:solidFill>
                <a:latin typeface="コーポレート・ロゴ丸"/>
                <a:ea typeface="コーポレート・ロゴ丸"/>
                <a:cs typeface="コーポレート・ロゴ丸"/>
                <a:sym typeface="コーポレート・ロゴ丸"/>
              </a:rPr>
              <a:t>「手を動かす」</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Freeform 2" id="2"/>
          <p:cNvSpPr/>
          <p:nvPr/>
        </p:nvSpPr>
        <p:spPr>
          <a:xfrm flipH="false" flipV="false" rot="0">
            <a:off x="0" y="3972092"/>
            <a:ext cx="18288000" cy="2327564"/>
          </a:xfrm>
          <a:custGeom>
            <a:avLst/>
            <a:gdLst/>
            <a:ahLst/>
            <a:cxnLst/>
            <a:rect r="r" b="b" t="t" l="l"/>
            <a:pathLst>
              <a:path h="2327564" w="18288000">
                <a:moveTo>
                  <a:pt x="0" y="0"/>
                </a:moveTo>
                <a:lnTo>
                  <a:pt x="18288000" y="0"/>
                </a:lnTo>
                <a:lnTo>
                  <a:pt x="18288000" y="2327563"/>
                </a:lnTo>
                <a:lnTo>
                  <a:pt x="0" y="2327563"/>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036082" y="1522219"/>
            <a:ext cx="4517088" cy="7954481"/>
            <a:chOff x="0" y="0"/>
            <a:chExt cx="1028543" cy="1811240"/>
          </a:xfrm>
        </p:grpSpPr>
        <p:sp>
          <p:nvSpPr>
            <p:cNvPr name="Freeform 4" id="4"/>
            <p:cNvSpPr/>
            <p:nvPr/>
          </p:nvSpPr>
          <p:spPr>
            <a:xfrm flipH="false" flipV="false" rot="0">
              <a:off x="0" y="0"/>
              <a:ext cx="1028543" cy="1811239"/>
            </a:xfrm>
            <a:custGeom>
              <a:avLst/>
              <a:gdLst/>
              <a:ahLst/>
              <a:cxnLst/>
              <a:rect r="r" b="b" t="t" l="l"/>
              <a:pathLst>
                <a:path h="1811239" w="1028543">
                  <a:moveTo>
                    <a:pt x="34278" y="0"/>
                  </a:moveTo>
                  <a:lnTo>
                    <a:pt x="994265" y="0"/>
                  </a:lnTo>
                  <a:cubicBezTo>
                    <a:pt x="1003356" y="0"/>
                    <a:pt x="1012075" y="3611"/>
                    <a:pt x="1018503" y="10040"/>
                  </a:cubicBezTo>
                  <a:cubicBezTo>
                    <a:pt x="1024932" y="16468"/>
                    <a:pt x="1028543" y="25187"/>
                    <a:pt x="1028543" y="34278"/>
                  </a:cubicBezTo>
                  <a:lnTo>
                    <a:pt x="1028543" y="1776961"/>
                  </a:lnTo>
                  <a:cubicBezTo>
                    <a:pt x="1028543" y="1795893"/>
                    <a:pt x="1013196" y="1811239"/>
                    <a:pt x="994265" y="1811239"/>
                  </a:cubicBezTo>
                  <a:lnTo>
                    <a:pt x="34278" y="1811239"/>
                  </a:lnTo>
                  <a:cubicBezTo>
                    <a:pt x="25187" y="1811239"/>
                    <a:pt x="16468" y="1807628"/>
                    <a:pt x="10040" y="1801200"/>
                  </a:cubicBezTo>
                  <a:cubicBezTo>
                    <a:pt x="3611" y="1794771"/>
                    <a:pt x="0" y="1786052"/>
                    <a:pt x="0" y="1776961"/>
                  </a:cubicBezTo>
                  <a:lnTo>
                    <a:pt x="0" y="34278"/>
                  </a:lnTo>
                  <a:cubicBezTo>
                    <a:pt x="0" y="25187"/>
                    <a:pt x="3611" y="16468"/>
                    <a:pt x="10040" y="10040"/>
                  </a:cubicBezTo>
                  <a:cubicBezTo>
                    <a:pt x="16468" y="3611"/>
                    <a:pt x="25187" y="0"/>
                    <a:pt x="34278" y="0"/>
                  </a:cubicBezTo>
                  <a:close/>
                </a:path>
              </a:pathLst>
            </a:custGeom>
            <a:solidFill>
              <a:srgbClr val="FFFFFF"/>
            </a:solidFill>
            <a:ln w="9525" cap="sq">
              <a:solidFill>
                <a:srgbClr val="1A1C23"/>
              </a:solidFill>
              <a:prstDash val="solid"/>
              <a:miter/>
            </a:ln>
          </p:spPr>
        </p:sp>
        <p:sp>
          <p:nvSpPr>
            <p:cNvPr name="TextBox 5" id="5"/>
            <p:cNvSpPr txBox="true"/>
            <p:nvPr/>
          </p:nvSpPr>
          <p:spPr>
            <a:xfrm>
              <a:off x="0" y="-47625"/>
              <a:ext cx="1028543" cy="1858865"/>
            </a:xfrm>
            <a:prstGeom prst="rect">
              <a:avLst/>
            </a:prstGeom>
          </p:spPr>
          <p:txBody>
            <a:bodyPr anchor="ctr" rtlCol="false" tIns="58759" lIns="58759" bIns="58759" rIns="58759"/>
            <a:lstStyle/>
            <a:p>
              <a:pPr algn="ctr">
                <a:lnSpc>
                  <a:spcPts val="3499"/>
                </a:lnSpc>
              </a:pPr>
            </a:p>
          </p:txBody>
        </p:sp>
      </p:grpSp>
      <p:grpSp>
        <p:nvGrpSpPr>
          <p:cNvPr name="Group 6" id="6"/>
          <p:cNvGrpSpPr/>
          <p:nvPr/>
        </p:nvGrpSpPr>
        <p:grpSpPr>
          <a:xfrm rot="0">
            <a:off x="7311514" y="1954052"/>
            <a:ext cx="3966223" cy="716124"/>
            <a:chOff x="0" y="0"/>
            <a:chExt cx="903111" cy="163062"/>
          </a:xfrm>
        </p:grpSpPr>
        <p:sp>
          <p:nvSpPr>
            <p:cNvPr name="Freeform 7" id="7"/>
            <p:cNvSpPr/>
            <p:nvPr/>
          </p:nvSpPr>
          <p:spPr>
            <a:xfrm flipH="false" flipV="false" rot="0">
              <a:off x="0" y="0"/>
              <a:ext cx="903111" cy="163062"/>
            </a:xfrm>
            <a:custGeom>
              <a:avLst/>
              <a:gdLst/>
              <a:ahLst/>
              <a:cxnLst/>
              <a:rect r="r" b="b" t="t" l="l"/>
              <a:pathLst>
                <a:path h="163062" w="903111">
                  <a:moveTo>
                    <a:pt x="0" y="0"/>
                  </a:moveTo>
                  <a:lnTo>
                    <a:pt x="903111" y="0"/>
                  </a:lnTo>
                  <a:lnTo>
                    <a:pt x="903111" y="163062"/>
                  </a:lnTo>
                  <a:lnTo>
                    <a:pt x="0" y="163062"/>
                  </a:lnTo>
                  <a:close/>
                </a:path>
              </a:pathLst>
            </a:custGeom>
            <a:solidFill>
              <a:srgbClr val="F4ABC0">
                <a:alpha val="29804"/>
              </a:srgbClr>
            </a:solidFill>
          </p:spPr>
        </p:sp>
        <p:sp>
          <p:nvSpPr>
            <p:cNvPr name="TextBox 8" id="8"/>
            <p:cNvSpPr txBox="true"/>
            <p:nvPr/>
          </p:nvSpPr>
          <p:spPr>
            <a:xfrm>
              <a:off x="0" y="-47625"/>
              <a:ext cx="903111" cy="210687"/>
            </a:xfrm>
            <a:prstGeom prst="rect">
              <a:avLst/>
            </a:prstGeom>
          </p:spPr>
          <p:txBody>
            <a:bodyPr anchor="ctr" rtlCol="false" tIns="58759" lIns="58759" bIns="58759" rIns="58759"/>
            <a:lstStyle/>
            <a:p>
              <a:pPr algn="ctr">
                <a:lnSpc>
                  <a:spcPts val="3499"/>
                </a:lnSpc>
              </a:pPr>
            </a:p>
          </p:txBody>
        </p:sp>
      </p:grpSp>
      <p:grpSp>
        <p:nvGrpSpPr>
          <p:cNvPr name="Group 9" id="9"/>
          <p:cNvGrpSpPr/>
          <p:nvPr/>
        </p:nvGrpSpPr>
        <p:grpSpPr>
          <a:xfrm rot="0">
            <a:off x="8082724" y="1200150"/>
            <a:ext cx="2423803" cy="644138"/>
            <a:chOff x="0" y="0"/>
            <a:chExt cx="551901" cy="146671"/>
          </a:xfrm>
        </p:grpSpPr>
        <p:sp>
          <p:nvSpPr>
            <p:cNvPr name="Freeform 10" id="10"/>
            <p:cNvSpPr/>
            <p:nvPr/>
          </p:nvSpPr>
          <p:spPr>
            <a:xfrm flipH="false" flipV="false" rot="0">
              <a:off x="0" y="0"/>
              <a:ext cx="551901" cy="146671"/>
            </a:xfrm>
            <a:custGeom>
              <a:avLst/>
              <a:gdLst/>
              <a:ahLst/>
              <a:cxnLst/>
              <a:rect r="r" b="b" t="t" l="l"/>
              <a:pathLst>
                <a:path h="146671" w="551901">
                  <a:moveTo>
                    <a:pt x="0" y="0"/>
                  </a:moveTo>
                  <a:lnTo>
                    <a:pt x="551901" y="0"/>
                  </a:lnTo>
                  <a:lnTo>
                    <a:pt x="551901" y="146671"/>
                  </a:lnTo>
                  <a:lnTo>
                    <a:pt x="0" y="146671"/>
                  </a:lnTo>
                  <a:close/>
                </a:path>
              </a:pathLst>
            </a:custGeom>
            <a:solidFill>
              <a:srgbClr val="FFFFFF"/>
            </a:solidFill>
          </p:spPr>
        </p:sp>
        <p:sp>
          <p:nvSpPr>
            <p:cNvPr name="TextBox 11" id="11"/>
            <p:cNvSpPr txBox="true"/>
            <p:nvPr/>
          </p:nvSpPr>
          <p:spPr>
            <a:xfrm>
              <a:off x="0" y="-47625"/>
              <a:ext cx="551901" cy="194296"/>
            </a:xfrm>
            <a:prstGeom prst="rect">
              <a:avLst/>
            </a:prstGeom>
          </p:spPr>
          <p:txBody>
            <a:bodyPr anchor="ctr" rtlCol="false" tIns="58759" lIns="58759" bIns="58759" rIns="58759"/>
            <a:lstStyle/>
            <a:p>
              <a:pPr algn="ctr">
                <a:lnSpc>
                  <a:spcPts val="3499"/>
                </a:lnSpc>
              </a:pPr>
              <a:r>
                <a:rPr lang="en-US" sz="2499" i="true" spc="187">
                  <a:solidFill>
                    <a:srgbClr val="F4ABC0"/>
                  </a:solidFill>
                  <a:latin typeface="コーポレート・ロゴ丸"/>
                  <a:ea typeface="コーポレート・ロゴ丸"/>
                  <a:cs typeface="コーポレート・ロゴ丸"/>
                  <a:sym typeface="コーポレート・ロゴ丸"/>
                </a:rPr>
                <a:t>STANDARD</a:t>
              </a:r>
            </a:p>
          </p:txBody>
        </p:sp>
      </p:grpSp>
      <p:sp>
        <p:nvSpPr>
          <p:cNvPr name="AutoShape 12" id="12"/>
          <p:cNvSpPr/>
          <p:nvPr/>
        </p:nvSpPr>
        <p:spPr>
          <a:xfrm>
            <a:off x="7311514" y="8114052"/>
            <a:ext cx="3966223" cy="0"/>
          </a:xfrm>
          <a:prstGeom prst="line">
            <a:avLst/>
          </a:prstGeom>
          <a:ln cap="flat" w="9525">
            <a:solidFill>
              <a:srgbClr val="1A1C23"/>
            </a:solidFill>
            <a:prstDash val="solid"/>
            <a:headEnd type="none" len="sm" w="sm"/>
            <a:tailEnd type="none" len="sm" w="sm"/>
          </a:ln>
        </p:spPr>
      </p:sp>
      <p:sp>
        <p:nvSpPr>
          <p:cNvPr name="TextBox 13" id="13"/>
          <p:cNvSpPr txBox="true"/>
          <p:nvPr/>
        </p:nvSpPr>
        <p:spPr>
          <a:xfrm rot="0">
            <a:off x="7311514" y="8460199"/>
            <a:ext cx="1248626" cy="444224"/>
          </a:xfrm>
          <a:prstGeom prst="rect">
            <a:avLst/>
          </a:prstGeom>
        </p:spPr>
        <p:txBody>
          <a:bodyPr anchor="t" rtlCol="false" tIns="0" lIns="0" bIns="0" rIns="0">
            <a:spAutoFit/>
          </a:bodyPr>
          <a:lstStyle/>
          <a:p>
            <a:pPr algn="l">
              <a:lnSpc>
                <a:spcPts val="3562"/>
              </a:lnSpc>
              <a:spcBef>
                <a:spcPct val="0"/>
              </a:spcBef>
            </a:pPr>
            <a:r>
              <a:rPr lang="en-US" sz="2544" spc="63">
                <a:solidFill>
                  <a:srgbClr val="1A1C23"/>
                </a:solidFill>
                <a:latin typeface="コーポレート・ロゴ丸"/>
                <a:ea typeface="コーポレート・ロゴ丸"/>
                <a:cs typeface="コーポレート・ロゴ丸"/>
                <a:sym typeface="コーポレート・ロゴ丸"/>
              </a:rPr>
              <a:t>月額：</a:t>
            </a:r>
          </a:p>
        </p:txBody>
      </p:sp>
      <p:sp>
        <p:nvSpPr>
          <p:cNvPr name="TextBox 14" id="14"/>
          <p:cNvSpPr txBox="true"/>
          <p:nvPr/>
        </p:nvSpPr>
        <p:spPr>
          <a:xfrm rot="0">
            <a:off x="10778287" y="8460199"/>
            <a:ext cx="499450" cy="444224"/>
          </a:xfrm>
          <a:prstGeom prst="rect">
            <a:avLst/>
          </a:prstGeom>
        </p:spPr>
        <p:txBody>
          <a:bodyPr anchor="t" rtlCol="false" tIns="0" lIns="0" bIns="0" rIns="0">
            <a:spAutoFit/>
          </a:bodyPr>
          <a:lstStyle/>
          <a:p>
            <a:pPr algn="r">
              <a:lnSpc>
                <a:spcPts val="3562"/>
              </a:lnSpc>
              <a:spcBef>
                <a:spcPct val="0"/>
              </a:spcBef>
            </a:pPr>
            <a:r>
              <a:rPr lang="en-US" sz="2544" spc="63">
                <a:solidFill>
                  <a:srgbClr val="1A1C23"/>
                </a:solidFill>
                <a:latin typeface="コーポレート・ロゴ丸"/>
                <a:ea typeface="コーポレート・ロゴ丸"/>
                <a:cs typeface="コーポレート・ロゴ丸"/>
                <a:sym typeface="コーポレート・ロゴ丸"/>
              </a:rPr>
              <a:t>円</a:t>
            </a:r>
          </a:p>
        </p:txBody>
      </p:sp>
      <p:sp>
        <p:nvSpPr>
          <p:cNvPr name="TextBox 15" id="15"/>
          <p:cNvSpPr txBox="true"/>
          <p:nvPr/>
        </p:nvSpPr>
        <p:spPr>
          <a:xfrm rot="0">
            <a:off x="7311514" y="2009669"/>
            <a:ext cx="3966223" cy="538215"/>
          </a:xfrm>
          <a:prstGeom prst="rect">
            <a:avLst/>
          </a:prstGeom>
        </p:spPr>
        <p:txBody>
          <a:bodyPr anchor="t" rtlCol="false" tIns="0" lIns="0" bIns="0" rIns="0">
            <a:spAutoFit/>
          </a:bodyPr>
          <a:lstStyle/>
          <a:p>
            <a:pPr algn="ctr">
              <a:lnSpc>
                <a:spcPts val="4372"/>
              </a:lnSpc>
              <a:spcBef>
                <a:spcPct val="0"/>
              </a:spcBef>
            </a:pPr>
            <a:r>
              <a:rPr lang="en-US" sz="3123">
                <a:solidFill>
                  <a:srgbClr val="1A1C23"/>
                </a:solidFill>
                <a:latin typeface="コーポレート・ロゴ丸"/>
                <a:ea typeface="コーポレート・ロゴ丸"/>
                <a:cs typeface="コーポレート・ロゴ丸"/>
                <a:sym typeface="コーポレート・ロゴ丸"/>
              </a:rPr>
              <a:t>ベーシックプラン</a:t>
            </a:r>
          </a:p>
        </p:txBody>
      </p:sp>
      <p:sp>
        <p:nvSpPr>
          <p:cNvPr name="TextBox 16" id="16"/>
          <p:cNvSpPr txBox="true"/>
          <p:nvPr/>
        </p:nvSpPr>
        <p:spPr>
          <a:xfrm rot="0">
            <a:off x="7311514" y="2910374"/>
            <a:ext cx="3966223" cy="4140156"/>
          </a:xfrm>
          <a:prstGeom prst="rect">
            <a:avLst/>
          </a:prstGeom>
        </p:spPr>
        <p:txBody>
          <a:bodyPr anchor="t" rtlCol="false" tIns="0" lIns="0" bIns="0" rIns="0">
            <a:spAutoFit/>
          </a:bodyPr>
          <a:lstStyle/>
          <a:p>
            <a:pPr algn="l" marL="453390" indent="-226695" lvl="1">
              <a:lnSpc>
                <a:spcPts val="4200"/>
              </a:lnSpc>
              <a:buFont typeface="Arial"/>
              <a:buChar char="•"/>
            </a:pPr>
            <a:r>
              <a:rPr lang="en-US" sz="2100">
                <a:solidFill>
                  <a:srgbClr val="1A1C23"/>
                </a:solidFill>
                <a:latin typeface="コーポレート・ロゴ丸"/>
                <a:ea typeface="コーポレート・ロゴ丸"/>
                <a:cs typeface="コーポレート・ロゴ丸"/>
                <a:sym typeface="コーポレート・ロゴ丸"/>
              </a:rPr>
              <a:t>すでにスマートフォンやタブレットを所有している高齢者向けのプラン</a:t>
            </a:r>
          </a:p>
          <a:p>
            <a:pPr algn="l" marL="453390" indent="-226695" lvl="1">
              <a:lnSpc>
                <a:spcPts val="4200"/>
              </a:lnSpc>
              <a:buFont typeface="Arial"/>
              <a:buChar char="•"/>
            </a:pPr>
            <a:r>
              <a:rPr lang="en-US" sz="2100">
                <a:solidFill>
                  <a:srgbClr val="1A1C23"/>
                </a:solidFill>
                <a:latin typeface="コーポレート・ロゴ丸"/>
                <a:ea typeface="コーポレート・ロゴ丸"/>
                <a:cs typeface="コーポレート・ロゴ丸"/>
                <a:sym typeface="コーポレート・ロゴ丸"/>
              </a:rPr>
              <a:t>利用者自身の端末にアプリをインストールして利用</a:t>
            </a:r>
          </a:p>
          <a:p>
            <a:pPr algn="l" marL="453390" indent="-226695" lvl="1">
              <a:lnSpc>
                <a:spcPts val="4200"/>
              </a:lnSpc>
              <a:buFont typeface="Arial"/>
              <a:buChar char="•"/>
            </a:pPr>
            <a:r>
              <a:rPr lang="en-US" sz="2100">
                <a:solidFill>
                  <a:srgbClr val="1A1C23"/>
                </a:solidFill>
                <a:latin typeface="コーポレート・ロゴ丸"/>
                <a:ea typeface="コーポレート・ロゴ丸"/>
                <a:cs typeface="コーポレート・ロゴ丸"/>
                <a:sym typeface="コーポレート・ロゴ丸"/>
              </a:rPr>
              <a:t>ビデオ通話、脳トレ、生活支援コンテンツは貸出プランと同様に利用可能</a:t>
            </a:r>
          </a:p>
          <a:p>
            <a:pPr algn="l">
              <a:lnSpc>
                <a:spcPts val="3426"/>
              </a:lnSpc>
            </a:pPr>
          </a:p>
        </p:txBody>
      </p:sp>
      <p:grpSp>
        <p:nvGrpSpPr>
          <p:cNvPr name="Group 17" id="17"/>
          <p:cNvGrpSpPr/>
          <p:nvPr/>
        </p:nvGrpSpPr>
        <p:grpSpPr>
          <a:xfrm rot="0">
            <a:off x="12349605" y="1475269"/>
            <a:ext cx="4517088" cy="7954481"/>
            <a:chOff x="0" y="0"/>
            <a:chExt cx="1028543" cy="1811240"/>
          </a:xfrm>
        </p:grpSpPr>
        <p:sp>
          <p:nvSpPr>
            <p:cNvPr name="Freeform 18" id="18"/>
            <p:cNvSpPr/>
            <p:nvPr/>
          </p:nvSpPr>
          <p:spPr>
            <a:xfrm flipH="false" flipV="false" rot="0">
              <a:off x="0" y="0"/>
              <a:ext cx="1028543" cy="1811239"/>
            </a:xfrm>
            <a:custGeom>
              <a:avLst/>
              <a:gdLst/>
              <a:ahLst/>
              <a:cxnLst/>
              <a:rect r="r" b="b" t="t" l="l"/>
              <a:pathLst>
                <a:path h="1811239" w="1028543">
                  <a:moveTo>
                    <a:pt x="34278" y="0"/>
                  </a:moveTo>
                  <a:lnTo>
                    <a:pt x="994265" y="0"/>
                  </a:lnTo>
                  <a:cubicBezTo>
                    <a:pt x="1003356" y="0"/>
                    <a:pt x="1012075" y="3611"/>
                    <a:pt x="1018503" y="10040"/>
                  </a:cubicBezTo>
                  <a:cubicBezTo>
                    <a:pt x="1024932" y="16468"/>
                    <a:pt x="1028543" y="25187"/>
                    <a:pt x="1028543" y="34278"/>
                  </a:cubicBezTo>
                  <a:lnTo>
                    <a:pt x="1028543" y="1776961"/>
                  </a:lnTo>
                  <a:cubicBezTo>
                    <a:pt x="1028543" y="1795893"/>
                    <a:pt x="1013196" y="1811239"/>
                    <a:pt x="994265" y="1811239"/>
                  </a:cubicBezTo>
                  <a:lnTo>
                    <a:pt x="34278" y="1811239"/>
                  </a:lnTo>
                  <a:cubicBezTo>
                    <a:pt x="25187" y="1811239"/>
                    <a:pt x="16468" y="1807628"/>
                    <a:pt x="10040" y="1801200"/>
                  </a:cubicBezTo>
                  <a:cubicBezTo>
                    <a:pt x="3611" y="1794771"/>
                    <a:pt x="0" y="1786052"/>
                    <a:pt x="0" y="1776961"/>
                  </a:cubicBezTo>
                  <a:lnTo>
                    <a:pt x="0" y="34278"/>
                  </a:lnTo>
                  <a:cubicBezTo>
                    <a:pt x="0" y="25187"/>
                    <a:pt x="3611" y="16468"/>
                    <a:pt x="10040" y="10040"/>
                  </a:cubicBezTo>
                  <a:cubicBezTo>
                    <a:pt x="16468" y="3611"/>
                    <a:pt x="25187" y="0"/>
                    <a:pt x="34278" y="0"/>
                  </a:cubicBezTo>
                  <a:close/>
                </a:path>
              </a:pathLst>
            </a:custGeom>
            <a:solidFill>
              <a:srgbClr val="FFFFFF"/>
            </a:solidFill>
            <a:ln w="9525" cap="sq">
              <a:solidFill>
                <a:srgbClr val="1A1C23"/>
              </a:solidFill>
              <a:prstDash val="solid"/>
              <a:miter/>
            </a:ln>
          </p:spPr>
        </p:sp>
        <p:sp>
          <p:nvSpPr>
            <p:cNvPr name="TextBox 19" id="19"/>
            <p:cNvSpPr txBox="true"/>
            <p:nvPr/>
          </p:nvSpPr>
          <p:spPr>
            <a:xfrm>
              <a:off x="0" y="-47625"/>
              <a:ext cx="1028543" cy="1858865"/>
            </a:xfrm>
            <a:prstGeom prst="rect">
              <a:avLst/>
            </a:prstGeom>
          </p:spPr>
          <p:txBody>
            <a:bodyPr anchor="ctr" rtlCol="false" tIns="58759" lIns="58759" bIns="58759" rIns="58759"/>
            <a:lstStyle/>
            <a:p>
              <a:pPr algn="ctr">
                <a:lnSpc>
                  <a:spcPts val="3499"/>
                </a:lnSpc>
              </a:pPr>
            </a:p>
          </p:txBody>
        </p:sp>
      </p:grpSp>
      <p:grpSp>
        <p:nvGrpSpPr>
          <p:cNvPr name="Group 20" id="20"/>
          <p:cNvGrpSpPr/>
          <p:nvPr/>
        </p:nvGrpSpPr>
        <p:grpSpPr>
          <a:xfrm rot="0">
            <a:off x="12625037" y="1954052"/>
            <a:ext cx="3966223" cy="716124"/>
            <a:chOff x="0" y="0"/>
            <a:chExt cx="903111" cy="163062"/>
          </a:xfrm>
        </p:grpSpPr>
        <p:sp>
          <p:nvSpPr>
            <p:cNvPr name="Freeform 21" id="21"/>
            <p:cNvSpPr/>
            <p:nvPr/>
          </p:nvSpPr>
          <p:spPr>
            <a:xfrm flipH="false" flipV="false" rot="0">
              <a:off x="0" y="0"/>
              <a:ext cx="903111" cy="163062"/>
            </a:xfrm>
            <a:custGeom>
              <a:avLst/>
              <a:gdLst/>
              <a:ahLst/>
              <a:cxnLst/>
              <a:rect r="r" b="b" t="t" l="l"/>
              <a:pathLst>
                <a:path h="163062" w="903111">
                  <a:moveTo>
                    <a:pt x="0" y="0"/>
                  </a:moveTo>
                  <a:lnTo>
                    <a:pt x="903111" y="0"/>
                  </a:lnTo>
                  <a:lnTo>
                    <a:pt x="903111" y="163062"/>
                  </a:lnTo>
                  <a:lnTo>
                    <a:pt x="0" y="163062"/>
                  </a:lnTo>
                  <a:close/>
                </a:path>
              </a:pathLst>
            </a:custGeom>
            <a:solidFill>
              <a:srgbClr val="3261AB">
                <a:alpha val="29804"/>
              </a:srgbClr>
            </a:solidFill>
          </p:spPr>
        </p:sp>
        <p:sp>
          <p:nvSpPr>
            <p:cNvPr name="TextBox 22" id="22"/>
            <p:cNvSpPr txBox="true"/>
            <p:nvPr/>
          </p:nvSpPr>
          <p:spPr>
            <a:xfrm>
              <a:off x="0" y="-47625"/>
              <a:ext cx="903111" cy="210687"/>
            </a:xfrm>
            <a:prstGeom prst="rect">
              <a:avLst/>
            </a:prstGeom>
          </p:spPr>
          <p:txBody>
            <a:bodyPr anchor="ctr" rtlCol="false" tIns="58759" lIns="58759" bIns="58759" rIns="58759"/>
            <a:lstStyle/>
            <a:p>
              <a:pPr algn="ctr">
                <a:lnSpc>
                  <a:spcPts val="3499"/>
                </a:lnSpc>
              </a:pPr>
            </a:p>
          </p:txBody>
        </p:sp>
      </p:grpSp>
      <p:grpSp>
        <p:nvGrpSpPr>
          <p:cNvPr name="Group 23" id="23"/>
          <p:cNvGrpSpPr/>
          <p:nvPr/>
        </p:nvGrpSpPr>
        <p:grpSpPr>
          <a:xfrm rot="0">
            <a:off x="13396247" y="1200150"/>
            <a:ext cx="2423803" cy="644138"/>
            <a:chOff x="0" y="0"/>
            <a:chExt cx="551901" cy="146671"/>
          </a:xfrm>
        </p:grpSpPr>
        <p:sp>
          <p:nvSpPr>
            <p:cNvPr name="Freeform 24" id="24"/>
            <p:cNvSpPr/>
            <p:nvPr/>
          </p:nvSpPr>
          <p:spPr>
            <a:xfrm flipH="false" flipV="false" rot="0">
              <a:off x="0" y="0"/>
              <a:ext cx="551901" cy="146671"/>
            </a:xfrm>
            <a:custGeom>
              <a:avLst/>
              <a:gdLst/>
              <a:ahLst/>
              <a:cxnLst/>
              <a:rect r="r" b="b" t="t" l="l"/>
              <a:pathLst>
                <a:path h="146671" w="551901">
                  <a:moveTo>
                    <a:pt x="0" y="0"/>
                  </a:moveTo>
                  <a:lnTo>
                    <a:pt x="551901" y="0"/>
                  </a:lnTo>
                  <a:lnTo>
                    <a:pt x="551901" y="146671"/>
                  </a:lnTo>
                  <a:lnTo>
                    <a:pt x="0" y="146671"/>
                  </a:lnTo>
                  <a:close/>
                </a:path>
              </a:pathLst>
            </a:custGeom>
            <a:solidFill>
              <a:srgbClr val="FFFFFF"/>
            </a:solidFill>
          </p:spPr>
        </p:sp>
        <p:sp>
          <p:nvSpPr>
            <p:cNvPr name="TextBox 25" id="25"/>
            <p:cNvSpPr txBox="true"/>
            <p:nvPr/>
          </p:nvSpPr>
          <p:spPr>
            <a:xfrm>
              <a:off x="0" y="-47625"/>
              <a:ext cx="551901" cy="194296"/>
            </a:xfrm>
            <a:prstGeom prst="rect">
              <a:avLst/>
            </a:prstGeom>
          </p:spPr>
          <p:txBody>
            <a:bodyPr anchor="ctr" rtlCol="false" tIns="58759" lIns="58759" bIns="58759" rIns="58759"/>
            <a:lstStyle/>
            <a:p>
              <a:pPr algn="ctr">
                <a:lnSpc>
                  <a:spcPts val="3499"/>
                </a:lnSpc>
              </a:pPr>
              <a:r>
                <a:rPr lang="en-US" sz="2499" i="true" spc="187">
                  <a:solidFill>
                    <a:srgbClr val="3261AB"/>
                  </a:solidFill>
                  <a:latin typeface="コーポレート・ロゴ丸"/>
                  <a:ea typeface="コーポレート・ロゴ丸"/>
                  <a:cs typeface="コーポレート・ロゴ丸"/>
                  <a:sym typeface="コーポレート・ロゴ丸"/>
                </a:rPr>
                <a:t>PREMIUM</a:t>
              </a:r>
            </a:p>
          </p:txBody>
        </p:sp>
      </p:grpSp>
      <p:sp>
        <p:nvSpPr>
          <p:cNvPr name="AutoShape 26" id="26"/>
          <p:cNvSpPr/>
          <p:nvPr/>
        </p:nvSpPr>
        <p:spPr>
          <a:xfrm>
            <a:off x="12625037" y="8114052"/>
            <a:ext cx="3966223" cy="0"/>
          </a:xfrm>
          <a:prstGeom prst="line">
            <a:avLst/>
          </a:prstGeom>
          <a:ln cap="flat" w="9525">
            <a:solidFill>
              <a:srgbClr val="1A1C23"/>
            </a:solidFill>
            <a:prstDash val="solid"/>
            <a:headEnd type="none" len="sm" w="sm"/>
            <a:tailEnd type="none" len="sm" w="sm"/>
          </a:ln>
        </p:spPr>
      </p:sp>
      <p:sp>
        <p:nvSpPr>
          <p:cNvPr name="TextBox 27" id="27"/>
          <p:cNvSpPr txBox="true"/>
          <p:nvPr/>
        </p:nvSpPr>
        <p:spPr>
          <a:xfrm rot="0">
            <a:off x="12625037" y="8460199"/>
            <a:ext cx="1248626" cy="444224"/>
          </a:xfrm>
          <a:prstGeom prst="rect">
            <a:avLst/>
          </a:prstGeom>
        </p:spPr>
        <p:txBody>
          <a:bodyPr anchor="t" rtlCol="false" tIns="0" lIns="0" bIns="0" rIns="0">
            <a:spAutoFit/>
          </a:bodyPr>
          <a:lstStyle/>
          <a:p>
            <a:pPr algn="l">
              <a:lnSpc>
                <a:spcPts val="3562"/>
              </a:lnSpc>
              <a:spcBef>
                <a:spcPct val="0"/>
              </a:spcBef>
            </a:pPr>
            <a:r>
              <a:rPr lang="en-US" sz="2544" spc="63">
                <a:solidFill>
                  <a:srgbClr val="1A1C23"/>
                </a:solidFill>
                <a:latin typeface="コーポレート・ロゴ丸"/>
                <a:ea typeface="コーポレート・ロゴ丸"/>
                <a:cs typeface="コーポレート・ロゴ丸"/>
                <a:sym typeface="コーポレート・ロゴ丸"/>
              </a:rPr>
              <a:t>月額：</a:t>
            </a:r>
          </a:p>
        </p:txBody>
      </p:sp>
      <p:sp>
        <p:nvSpPr>
          <p:cNvPr name="TextBox 28" id="28"/>
          <p:cNvSpPr txBox="true"/>
          <p:nvPr/>
        </p:nvSpPr>
        <p:spPr>
          <a:xfrm rot="0">
            <a:off x="16091810" y="8460199"/>
            <a:ext cx="499450" cy="444224"/>
          </a:xfrm>
          <a:prstGeom prst="rect">
            <a:avLst/>
          </a:prstGeom>
        </p:spPr>
        <p:txBody>
          <a:bodyPr anchor="t" rtlCol="false" tIns="0" lIns="0" bIns="0" rIns="0">
            <a:spAutoFit/>
          </a:bodyPr>
          <a:lstStyle/>
          <a:p>
            <a:pPr algn="r">
              <a:lnSpc>
                <a:spcPts val="3562"/>
              </a:lnSpc>
              <a:spcBef>
                <a:spcPct val="0"/>
              </a:spcBef>
            </a:pPr>
            <a:r>
              <a:rPr lang="en-US" sz="2544" spc="63">
                <a:solidFill>
                  <a:srgbClr val="1A1C23"/>
                </a:solidFill>
                <a:latin typeface="コーポレート・ロゴ丸"/>
                <a:ea typeface="コーポレート・ロゴ丸"/>
                <a:cs typeface="コーポレート・ロゴ丸"/>
                <a:sym typeface="コーポレート・ロゴ丸"/>
              </a:rPr>
              <a:t>円</a:t>
            </a:r>
          </a:p>
        </p:txBody>
      </p:sp>
      <p:sp>
        <p:nvSpPr>
          <p:cNvPr name="TextBox 29" id="29"/>
          <p:cNvSpPr txBox="true"/>
          <p:nvPr/>
        </p:nvSpPr>
        <p:spPr>
          <a:xfrm rot="0">
            <a:off x="13772494" y="8285806"/>
            <a:ext cx="2427096" cy="754910"/>
          </a:xfrm>
          <a:prstGeom prst="rect">
            <a:avLst/>
          </a:prstGeom>
        </p:spPr>
        <p:txBody>
          <a:bodyPr anchor="t" rtlCol="false" tIns="0" lIns="0" bIns="0" rIns="0">
            <a:spAutoFit/>
          </a:bodyPr>
          <a:lstStyle/>
          <a:p>
            <a:pPr algn="r">
              <a:lnSpc>
                <a:spcPts val="6148"/>
              </a:lnSpc>
              <a:spcBef>
                <a:spcPct val="0"/>
              </a:spcBef>
            </a:pPr>
            <a:r>
              <a:rPr lang="en-US" sz="4391">
                <a:solidFill>
                  <a:srgbClr val="1A1C23"/>
                </a:solidFill>
                <a:latin typeface="コーポレート・ロゴ丸"/>
                <a:ea typeface="コーポレート・ロゴ丸"/>
                <a:cs typeface="コーポレート・ロゴ丸"/>
                <a:sym typeface="コーポレート・ロゴ丸"/>
              </a:rPr>
              <a:t>８,０００</a:t>
            </a:r>
          </a:p>
        </p:txBody>
      </p:sp>
      <p:sp>
        <p:nvSpPr>
          <p:cNvPr name="TextBox 30" id="30"/>
          <p:cNvSpPr txBox="true"/>
          <p:nvPr/>
        </p:nvSpPr>
        <p:spPr>
          <a:xfrm rot="0">
            <a:off x="12625037" y="2009669"/>
            <a:ext cx="3966223" cy="538215"/>
          </a:xfrm>
          <a:prstGeom prst="rect">
            <a:avLst/>
          </a:prstGeom>
        </p:spPr>
        <p:txBody>
          <a:bodyPr anchor="t" rtlCol="false" tIns="0" lIns="0" bIns="0" rIns="0">
            <a:spAutoFit/>
          </a:bodyPr>
          <a:lstStyle/>
          <a:p>
            <a:pPr algn="ctr">
              <a:lnSpc>
                <a:spcPts val="4372"/>
              </a:lnSpc>
              <a:spcBef>
                <a:spcPct val="0"/>
              </a:spcBef>
            </a:pPr>
            <a:r>
              <a:rPr lang="en-US" sz="3123">
                <a:solidFill>
                  <a:srgbClr val="1A1C23"/>
                </a:solidFill>
                <a:latin typeface="コーポレート・ロゴ丸"/>
                <a:ea typeface="コーポレート・ロゴ丸"/>
                <a:cs typeface="コーポレート・ロゴ丸"/>
                <a:sym typeface="コーポレート・ロゴ丸"/>
              </a:rPr>
              <a:t>タブレット貸し出しプラン</a:t>
            </a:r>
          </a:p>
        </p:txBody>
      </p:sp>
      <p:sp>
        <p:nvSpPr>
          <p:cNvPr name="TextBox 31" id="31"/>
          <p:cNvSpPr txBox="true"/>
          <p:nvPr/>
        </p:nvSpPr>
        <p:spPr>
          <a:xfrm rot="0">
            <a:off x="12625037" y="2910374"/>
            <a:ext cx="3966223" cy="2091690"/>
          </a:xfrm>
          <a:prstGeom prst="rect">
            <a:avLst/>
          </a:prstGeom>
        </p:spPr>
        <p:txBody>
          <a:bodyPr anchor="t" rtlCol="false" tIns="0" lIns="0" bIns="0" rIns="0">
            <a:spAutoFit/>
          </a:bodyPr>
          <a:lstStyle/>
          <a:p>
            <a:pPr algn="l" marL="453390" indent="-226695" lvl="1">
              <a:lnSpc>
                <a:spcPts val="4200"/>
              </a:lnSpc>
              <a:buFont typeface="Arial"/>
              <a:buChar char="•"/>
            </a:pPr>
            <a:r>
              <a:rPr lang="en-US" sz="2100">
                <a:solidFill>
                  <a:srgbClr val="1A1C23"/>
                </a:solidFill>
                <a:latin typeface="コーポレート・ロゴ丸"/>
                <a:ea typeface="コーポレート・ロゴ丸"/>
                <a:cs typeface="コーポレート・ロゴ丸"/>
                <a:sym typeface="コーポレート・ロゴ丸"/>
              </a:rPr>
              <a:t>アプリ設定済みのタブレットを事業者が貸し出し、すぐに利用可能</a:t>
            </a:r>
          </a:p>
          <a:p>
            <a:pPr algn="l" marL="453390" indent="-226695" lvl="1">
              <a:lnSpc>
                <a:spcPts val="4200"/>
              </a:lnSpc>
              <a:buFont typeface="Arial"/>
              <a:buChar char="•"/>
            </a:pPr>
            <a:r>
              <a:rPr lang="en-US" sz="2100">
                <a:solidFill>
                  <a:srgbClr val="1A1C23"/>
                </a:solidFill>
                <a:latin typeface="コーポレート・ロゴ丸"/>
                <a:ea typeface="コーポレート・ロゴ丸"/>
                <a:cs typeface="コーポレート・ロゴ丸"/>
                <a:sym typeface="コーポレート・ロゴ丸"/>
              </a:rPr>
              <a:t>利用開始のハードルが低く、主力プランとして展開</a:t>
            </a:r>
          </a:p>
        </p:txBody>
      </p:sp>
      <p:sp>
        <p:nvSpPr>
          <p:cNvPr name="TextBox 32" id="32"/>
          <p:cNvSpPr txBox="true"/>
          <p:nvPr/>
        </p:nvSpPr>
        <p:spPr>
          <a:xfrm rot="0">
            <a:off x="1028700" y="2885099"/>
            <a:ext cx="4697846" cy="972693"/>
          </a:xfrm>
          <a:prstGeom prst="rect">
            <a:avLst/>
          </a:prstGeom>
        </p:spPr>
        <p:txBody>
          <a:bodyPr anchor="t" rtlCol="false" tIns="0" lIns="0" bIns="0" rIns="0">
            <a:spAutoFit/>
          </a:bodyPr>
          <a:lstStyle/>
          <a:p>
            <a:pPr algn="l">
              <a:lnSpc>
                <a:spcPts val="7812"/>
              </a:lnSpc>
            </a:pPr>
            <a:r>
              <a:rPr lang="en-US" sz="5580">
                <a:solidFill>
                  <a:srgbClr val="0B2770"/>
                </a:solidFill>
                <a:latin typeface="コーポレート・ロゴ丸"/>
                <a:ea typeface="コーポレート・ロゴ丸"/>
                <a:cs typeface="コーポレート・ロゴ丸"/>
                <a:sym typeface="コーポレート・ロゴ丸"/>
              </a:rPr>
              <a:t>料金プラン</a:t>
            </a:r>
          </a:p>
        </p:txBody>
      </p:sp>
      <p:sp>
        <p:nvSpPr>
          <p:cNvPr name="TextBox 33" id="33"/>
          <p:cNvSpPr txBox="true"/>
          <p:nvPr/>
        </p:nvSpPr>
        <p:spPr>
          <a:xfrm rot="0">
            <a:off x="1181100" y="7726266"/>
            <a:ext cx="3814441" cy="1314450"/>
          </a:xfrm>
          <a:prstGeom prst="rect">
            <a:avLst/>
          </a:prstGeom>
        </p:spPr>
        <p:txBody>
          <a:bodyPr anchor="t" rtlCol="false" tIns="0" lIns="0" bIns="0" rIns="0">
            <a:spAutoFit/>
          </a:bodyPr>
          <a:lstStyle/>
          <a:p>
            <a:pPr algn="just">
              <a:lnSpc>
                <a:spcPts val="3569"/>
              </a:lnSpc>
            </a:pPr>
            <a:r>
              <a:rPr lang="en-US" sz="2100" spc="52">
                <a:solidFill>
                  <a:srgbClr val="1A1C23"/>
                </a:solidFill>
                <a:latin typeface="コーポレート・ロゴ丸"/>
                <a:ea typeface="コーポレート・ロゴ丸"/>
                <a:cs typeface="コーポレート・ロゴ丸"/>
                <a:sym typeface="コーポレート・ロゴ丸"/>
              </a:rPr>
              <a:t>人とのつながりを日常に取り戻し、認知症を予防するための高齢者向けコミュニケーションアプリ</a:t>
            </a:r>
          </a:p>
        </p:txBody>
      </p:sp>
      <p:sp>
        <p:nvSpPr>
          <p:cNvPr name="TextBox 34" id="34"/>
          <p:cNvSpPr txBox="true"/>
          <p:nvPr/>
        </p:nvSpPr>
        <p:spPr>
          <a:xfrm rot="0">
            <a:off x="8351191" y="8285806"/>
            <a:ext cx="2427096" cy="754910"/>
          </a:xfrm>
          <a:prstGeom prst="rect">
            <a:avLst/>
          </a:prstGeom>
        </p:spPr>
        <p:txBody>
          <a:bodyPr anchor="t" rtlCol="false" tIns="0" lIns="0" bIns="0" rIns="0">
            <a:spAutoFit/>
          </a:bodyPr>
          <a:lstStyle/>
          <a:p>
            <a:pPr algn="r">
              <a:lnSpc>
                <a:spcPts val="6148"/>
              </a:lnSpc>
              <a:spcBef>
                <a:spcPct val="0"/>
              </a:spcBef>
            </a:pPr>
            <a:r>
              <a:rPr lang="en-US" sz="4391">
                <a:solidFill>
                  <a:srgbClr val="1A1C23"/>
                </a:solidFill>
                <a:latin typeface="コーポレート・ロゴ丸"/>
                <a:ea typeface="コーポレート・ロゴ丸"/>
                <a:cs typeface="コーポレート・ロゴ丸"/>
                <a:sym typeface="コーポレート・ロゴ丸"/>
              </a:rPr>
              <a:t>4,000</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AutoShape 2" id="2"/>
          <p:cNvSpPr/>
          <p:nvPr/>
        </p:nvSpPr>
        <p:spPr>
          <a:xfrm flipV="true">
            <a:off x="680775" y="2045209"/>
            <a:ext cx="10330394" cy="0"/>
          </a:xfrm>
          <a:prstGeom prst="line">
            <a:avLst/>
          </a:prstGeom>
          <a:ln cap="flat" w="19050">
            <a:solidFill>
              <a:srgbClr val="0B2770"/>
            </a:solidFill>
            <a:prstDash val="solid"/>
            <a:headEnd type="none" len="sm" w="sm"/>
            <a:tailEnd type="none" len="sm" w="sm"/>
          </a:ln>
        </p:spPr>
      </p:sp>
      <p:grpSp>
        <p:nvGrpSpPr>
          <p:cNvPr name="Group 3" id="3"/>
          <p:cNvGrpSpPr>
            <a:grpSpLocks noChangeAspect="true"/>
          </p:cNvGrpSpPr>
          <p:nvPr/>
        </p:nvGrpSpPr>
        <p:grpSpPr>
          <a:xfrm rot="0">
            <a:off x="11763644" y="759904"/>
            <a:ext cx="4502029" cy="8908039"/>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 id="5"/>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12" t="0" r="-112" b="0"/>
              </a:stretch>
            </a:blipFill>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7" id="7"/>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13" id="13"/>
          <p:cNvSpPr/>
          <p:nvPr/>
        </p:nvSpPr>
        <p:spPr>
          <a:xfrm flipH="true" flipV="false" rot="0">
            <a:off x="6072839" y="2548914"/>
            <a:ext cx="5155291" cy="3618077"/>
          </a:xfrm>
          <a:custGeom>
            <a:avLst/>
            <a:gdLst/>
            <a:ahLst/>
            <a:cxnLst/>
            <a:rect r="r" b="b" t="t" l="l"/>
            <a:pathLst>
              <a:path h="3618077" w="5155291">
                <a:moveTo>
                  <a:pt x="5155291" y="0"/>
                </a:moveTo>
                <a:lnTo>
                  <a:pt x="0" y="0"/>
                </a:lnTo>
                <a:lnTo>
                  <a:pt x="0" y="3618077"/>
                </a:lnTo>
                <a:lnTo>
                  <a:pt x="5155291" y="3618077"/>
                </a:lnTo>
                <a:lnTo>
                  <a:pt x="515529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191556" y="904875"/>
            <a:ext cx="5343123" cy="1963293"/>
          </a:xfrm>
          <a:prstGeom prst="rect">
            <a:avLst/>
          </a:prstGeom>
        </p:spPr>
        <p:txBody>
          <a:bodyPr anchor="t" rtlCol="false" tIns="0" lIns="0" bIns="0" rIns="0">
            <a:spAutoFit/>
          </a:bodyPr>
          <a:lstStyle/>
          <a:p>
            <a:pPr algn="l">
              <a:lnSpc>
                <a:spcPts val="7812"/>
              </a:lnSpc>
            </a:pPr>
            <a:r>
              <a:rPr lang="en-US" sz="5580">
                <a:solidFill>
                  <a:srgbClr val="0B2770"/>
                </a:solidFill>
                <a:latin typeface="コーポレート・ロゴ丸"/>
                <a:ea typeface="コーポレート・ロゴ丸"/>
                <a:cs typeface="コーポレート・ロゴ丸"/>
                <a:sym typeface="コーポレート・ロゴ丸"/>
              </a:rPr>
              <a:t>補助金の活用</a:t>
            </a:r>
          </a:p>
          <a:p>
            <a:pPr algn="l">
              <a:lnSpc>
                <a:spcPts val="7812"/>
              </a:lnSpc>
            </a:pPr>
          </a:p>
        </p:txBody>
      </p:sp>
      <p:sp>
        <p:nvSpPr>
          <p:cNvPr name="TextBox 15" id="15"/>
          <p:cNvSpPr txBox="true"/>
          <p:nvPr/>
        </p:nvSpPr>
        <p:spPr>
          <a:xfrm rot="0">
            <a:off x="6303544" y="3162481"/>
            <a:ext cx="4693881" cy="1690610"/>
          </a:xfrm>
          <a:prstGeom prst="rect">
            <a:avLst/>
          </a:prstGeom>
        </p:spPr>
        <p:txBody>
          <a:bodyPr anchor="t" rtlCol="false" tIns="0" lIns="0" bIns="0" rIns="0">
            <a:spAutoFit/>
          </a:bodyPr>
          <a:lstStyle/>
          <a:p>
            <a:pPr algn="l">
              <a:lnSpc>
                <a:spcPts val="4539"/>
              </a:lnSpc>
            </a:pPr>
            <a:r>
              <a:rPr lang="en-US" sz="2751">
                <a:solidFill>
                  <a:srgbClr val="0B2770"/>
                </a:solidFill>
                <a:latin typeface="コーポレート・ロゴ丸"/>
                <a:ea typeface="コーポレート・ロゴ丸"/>
                <a:cs typeface="コーポレート・ロゴ丸"/>
                <a:sym typeface="コーポレート・ロゴ丸"/>
              </a:rPr>
              <a:t>  令和7年度神奈川県</a:t>
            </a:r>
          </a:p>
          <a:p>
            <a:pPr algn="l">
              <a:lnSpc>
                <a:spcPts val="4539"/>
              </a:lnSpc>
            </a:pPr>
            <a:r>
              <a:rPr lang="en-US" sz="2751">
                <a:solidFill>
                  <a:srgbClr val="0B2770"/>
                </a:solidFill>
                <a:latin typeface="コーポレート・ロゴ丸"/>
                <a:ea typeface="コーポレート・ロゴ丸"/>
                <a:cs typeface="コーポレート・ロゴ丸"/>
                <a:sym typeface="コーポレート・ロゴ丸"/>
              </a:rPr>
              <a:t>「介護ロボット・ICT導入</a:t>
            </a:r>
          </a:p>
          <a:p>
            <a:pPr algn="l">
              <a:lnSpc>
                <a:spcPts val="4539"/>
              </a:lnSpc>
            </a:pPr>
            <a:r>
              <a:rPr lang="en-US" sz="2751">
                <a:solidFill>
                  <a:srgbClr val="0B2770"/>
                </a:solidFill>
                <a:latin typeface="コーポレート・ロゴ丸"/>
                <a:ea typeface="コーポレート・ロゴ丸"/>
                <a:cs typeface="コーポレート・ロゴ丸"/>
                <a:sym typeface="コーポレート・ロゴ丸"/>
              </a:rPr>
              <a:t>                    支援事業費補助金」</a:t>
            </a:r>
          </a:p>
        </p:txBody>
      </p:sp>
      <p:grpSp>
        <p:nvGrpSpPr>
          <p:cNvPr name="Group 16" id="16"/>
          <p:cNvGrpSpPr/>
          <p:nvPr/>
        </p:nvGrpSpPr>
        <p:grpSpPr>
          <a:xfrm rot="0">
            <a:off x="1263415" y="5681698"/>
            <a:ext cx="5476670" cy="3576602"/>
            <a:chOff x="0" y="0"/>
            <a:chExt cx="930457" cy="607645"/>
          </a:xfrm>
        </p:grpSpPr>
        <p:sp>
          <p:nvSpPr>
            <p:cNvPr name="Freeform 17" id="17"/>
            <p:cNvSpPr/>
            <p:nvPr/>
          </p:nvSpPr>
          <p:spPr>
            <a:xfrm flipH="false" flipV="false" rot="0">
              <a:off x="0" y="0"/>
              <a:ext cx="930457" cy="607645"/>
            </a:xfrm>
            <a:custGeom>
              <a:avLst/>
              <a:gdLst/>
              <a:ahLst/>
              <a:cxnLst/>
              <a:rect r="r" b="b" t="t" l="l"/>
              <a:pathLst>
                <a:path h="607645" w="930457">
                  <a:moveTo>
                    <a:pt x="465228" y="0"/>
                  </a:moveTo>
                  <a:cubicBezTo>
                    <a:pt x="208290" y="0"/>
                    <a:pt x="0" y="136026"/>
                    <a:pt x="0" y="303823"/>
                  </a:cubicBezTo>
                  <a:cubicBezTo>
                    <a:pt x="0" y="471619"/>
                    <a:pt x="208290" y="607645"/>
                    <a:pt x="465228" y="607645"/>
                  </a:cubicBezTo>
                  <a:cubicBezTo>
                    <a:pt x="722167" y="607645"/>
                    <a:pt x="930457" y="471619"/>
                    <a:pt x="930457" y="303823"/>
                  </a:cubicBezTo>
                  <a:cubicBezTo>
                    <a:pt x="930457" y="136026"/>
                    <a:pt x="722167" y="0"/>
                    <a:pt x="465228" y="0"/>
                  </a:cubicBezTo>
                  <a:close/>
                </a:path>
              </a:pathLst>
            </a:custGeom>
            <a:solidFill>
              <a:srgbClr val="EEE5BA">
                <a:alpha val="43922"/>
              </a:srgbClr>
            </a:solidFill>
          </p:spPr>
        </p:sp>
        <p:sp>
          <p:nvSpPr>
            <p:cNvPr name="TextBox 18" id="18"/>
            <p:cNvSpPr txBox="true"/>
            <p:nvPr/>
          </p:nvSpPr>
          <p:spPr>
            <a:xfrm>
              <a:off x="87230" y="9342"/>
              <a:ext cx="755996" cy="541337"/>
            </a:xfrm>
            <a:prstGeom prst="rect">
              <a:avLst/>
            </a:prstGeom>
          </p:spPr>
          <p:txBody>
            <a:bodyPr anchor="ctr" rtlCol="false" tIns="50800" lIns="50800" bIns="50800" rIns="50800"/>
            <a:lstStyle/>
            <a:p>
              <a:pPr algn="ctr">
                <a:lnSpc>
                  <a:spcPts val="2520"/>
                </a:lnSpc>
              </a:pPr>
            </a:p>
          </p:txBody>
        </p:sp>
      </p:grpSp>
      <p:sp>
        <p:nvSpPr>
          <p:cNvPr name="TextBox 19" id="19"/>
          <p:cNvSpPr txBox="true"/>
          <p:nvPr/>
        </p:nvSpPr>
        <p:spPr>
          <a:xfrm rot="0">
            <a:off x="680775" y="6549945"/>
            <a:ext cx="6641950" cy="1832071"/>
          </a:xfrm>
          <a:prstGeom prst="rect">
            <a:avLst/>
          </a:prstGeom>
        </p:spPr>
        <p:txBody>
          <a:bodyPr anchor="t" rtlCol="false" tIns="0" lIns="0" bIns="0" rIns="0">
            <a:spAutoFit/>
          </a:bodyPr>
          <a:lstStyle/>
          <a:p>
            <a:pPr algn="ctr">
              <a:lnSpc>
                <a:spcPts val="4852"/>
              </a:lnSpc>
            </a:pPr>
            <a:r>
              <a:rPr lang="en-US" sz="2941">
                <a:solidFill>
                  <a:srgbClr val="0B2770"/>
                </a:solidFill>
                <a:latin typeface="コーポレート・ロゴ丸"/>
                <a:ea typeface="コーポレート・ロゴ丸"/>
                <a:cs typeface="コーポレート・ロゴ丸"/>
                <a:sym typeface="コーポレート・ロゴ丸"/>
              </a:rPr>
              <a:t>この補助金では</a:t>
            </a:r>
          </a:p>
          <a:p>
            <a:pPr algn="ctr">
              <a:lnSpc>
                <a:spcPts val="5104"/>
              </a:lnSpc>
            </a:pPr>
            <a:r>
              <a:rPr lang="en-US" sz="3093">
                <a:solidFill>
                  <a:srgbClr val="0B2770"/>
                </a:solidFill>
                <a:latin typeface="コーポレート・ロゴ丸"/>
                <a:ea typeface="コーポレート・ロゴ丸"/>
                <a:cs typeface="コーポレート・ロゴ丸"/>
                <a:sym typeface="コーポレート・ロゴ丸"/>
              </a:rPr>
              <a:t>介護業務支援に該当する</a:t>
            </a:r>
          </a:p>
          <a:p>
            <a:pPr algn="ctr">
              <a:lnSpc>
                <a:spcPts val="4852"/>
              </a:lnSpc>
            </a:pPr>
            <a:r>
              <a:rPr lang="en-US" sz="2941">
                <a:solidFill>
                  <a:srgbClr val="0B2770"/>
                </a:solidFill>
                <a:latin typeface="コーポレート・ロゴ丸"/>
                <a:ea typeface="コーポレート・ロゴ丸"/>
                <a:cs typeface="コーポレート・ロゴ丸"/>
                <a:sym typeface="コーポレート・ロゴ丸"/>
              </a:rPr>
              <a:t>ソフトウェアが対象</a:t>
            </a:r>
          </a:p>
        </p:txBody>
      </p:sp>
      <p:sp>
        <p:nvSpPr>
          <p:cNvPr name="TextBox 20" id="20"/>
          <p:cNvSpPr txBox="true"/>
          <p:nvPr/>
        </p:nvSpPr>
        <p:spPr>
          <a:xfrm rot="0">
            <a:off x="1191556" y="9356577"/>
            <a:ext cx="6131169" cy="498907"/>
          </a:xfrm>
          <a:prstGeom prst="rect">
            <a:avLst/>
          </a:prstGeom>
        </p:spPr>
        <p:txBody>
          <a:bodyPr anchor="t" rtlCol="false" tIns="0" lIns="0" bIns="0" rIns="0">
            <a:spAutoFit/>
          </a:bodyPr>
          <a:lstStyle/>
          <a:p>
            <a:pPr algn="ctr">
              <a:lnSpc>
                <a:spcPts val="4109"/>
              </a:lnSpc>
            </a:pPr>
            <a:r>
              <a:rPr lang="en-US" sz="2490">
                <a:solidFill>
                  <a:srgbClr val="0B2770"/>
                </a:solidFill>
                <a:latin typeface="コーポレート・ロゴ丸"/>
                <a:ea typeface="コーポレート・ロゴ丸"/>
                <a:cs typeface="コーポレート・ロゴ丸"/>
                <a:sym typeface="コーポレート・ロゴ丸"/>
              </a:rPr>
              <a:t>※情報端末のみの導入は</a:t>
            </a:r>
            <a:r>
              <a:rPr lang="en-US" sz="2490">
                <a:solidFill>
                  <a:srgbClr val="ED7A5B"/>
                </a:solidFill>
                <a:latin typeface="コーポレート・ロゴ丸"/>
                <a:ea typeface="コーポレート・ロゴ丸"/>
                <a:cs typeface="コーポレート・ロゴ丸"/>
                <a:sym typeface="コーポレート・ロゴ丸"/>
              </a:rPr>
              <a:t>補助対象外</a:t>
            </a:r>
            <a:r>
              <a:rPr lang="en-US" sz="2490">
                <a:solidFill>
                  <a:srgbClr val="0B2770"/>
                </a:solidFill>
                <a:latin typeface="コーポレート・ロゴ丸"/>
                <a:ea typeface="コーポレート・ロゴ丸"/>
                <a:cs typeface="コーポレート・ロゴ丸"/>
                <a:sym typeface="コーポレート・ロゴ丸"/>
              </a:rPr>
              <a:t>である</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grpSp>
        <p:nvGrpSpPr>
          <p:cNvPr name="Group 2" id="2"/>
          <p:cNvGrpSpPr/>
          <p:nvPr/>
        </p:nvGrpSpPr>
        <p:grpSpPr>
          <a:xfrm rot="0">
            <a:off x="763992" y="7232312"/>
            <a:ext cx="11474680" cy="1754308"/>
            <a:chOff x="0" y="0"/>
            <a:chExt cx="15299574" cy="2339077"/>
          </a:xfrm>
        </p:grpSpPr>
        <p:grpSp>
          <p:nvGrpSpPr>
            <p:cNvPr name="Group 3" id="3"/>
            <p:cNvGrpSpPr/>
            <p:nvPr/>
          </p:nvGrpSpPr>
          <p:grpSpPr>
            <a:xfrm rot="0">
              <a:off x="0" y="0"/>
              <a:ext cx="15299574" cy="2339077"/>
              <a:chOff x="0" y="0"/>
              <a:chExt cx="2601423" cy="397719"/>
            </a:xfrm>
          </p:grpSpPr>
          <p:sp>
            <p:nvSpPr>
              <p:cNvPr name="Freeform 4" id="4"/>
              <p:cNvSpPr/>
              <p:nvPr/>
            </p:nvSpPr>
            <p:spPr>
              <a:xfrm flipH="false" flipV="false" rot="0">
                <a:off x="0" y="0"/>
                <a:ext cx="2601423" cy="397719"/>
              </a:xfrm>
              <a:custGeom>
                <a:avLst/>
                <a:gdLst/>
                <a:ahLst/>
                <a:cxnLst/>
                <a:rect r="r" b="b" t="t" l="l"/>
                <a:pathLst>
                  <a:path h="397719" w="2601423">
                    <a:moveTo>
                      <a:pt x="1300711" y="0"/>
                    </a:moveTo>
                    <a:cubicBezTo>
                      <a:pt x="582348" y="0"/>
                      <a:pt x="0" y="89032"/>
                      <a:pt x="0" y="198859"/>
                    </a:cubicBezTo>
                    <a:cubicBezTo>
                      <a:pt x="0" y="308686"/>
                      <a:pt x="582348" y="397719"/>
                      <a:pt x="1300711" y="397719"/>
                    </a:cubicBezTo>
                    <a:cubicBezTo>
                      <a:pt x="2019074" y="397719"/>
                      <a:pt x="2601423" y="308686"/>
                      <a:pt x="2601423" y="198859"/>
                    </a:cubicBezTo>
                    <a:cubicBezTo>
                      <a:pt x="2601423" y="89032"/>
                      <a:pt x="2019074" y="0"/>
                      <a:pt x="1300711" y="0"/>
                    </a:cubicBezTo>
                    <a:close/>
                  </a:path>
                </a:pathLst>
              </a:custGeom>
              <a:solidFill>
                <a:srgbClr val="A0C4E2">
                  <a:alpha val="49804"/>
                </a:srgbClr>
              </a:solidFill>
            </p:spPr>
          </p:sp>
          <p:sp>
            <p:nvSpPr>
              <p:cNvPr name="TextBox 5" id="5"/>
              <p:cNvSpPr txBox="true"/>
              <p:nvPr/>
            </p:nvSpPr>
            <p:spPr>
              <a:xfrm>
                <a:off x="243883" y="8711"/>
                <a:ext cx="2113656" cy="35172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642023" y="611424"/>
              <a:ext cx="10015528" cy="944778"/>
            </a:xfrm>
            <a:prstGeom prst="rect">
              <a:avLst/>
            </a:prstGeom>
          </p:spPr>
          <p:txBody>
            <a:bodyPr anchor="t" rtlCol="false" tIns="0" lIns="0" bIns="0" rIns="0">
              <a:spAutoFit/>
            </a:bodyPr>
            <a:lstStyle/>
            <a:p>
              <a:pPr algn="ctr">
                <a:lnSpc>
                  <a:spcPts val="6354"/>
                </a:lnSpc>
              </a:pPr>
              <a:r>
                <a:rPr lang="en-US" sz="3851">
                  <a:solidFill>
                    <a:srgbClr val="0B2770"/>
                  </a:solidFill>
                  <a:latin typeface="コーポレート・ロゴ丸"/>
                  <a:ea typeface="コーポレート・ロゴ丸"/>
                  <a:cs typeface="コーポレート・ロゴ丸"/>
                  <a:sym typeface="コーポレート・ロゴ丸"/>
                </a:rPr>
                <a:t>誰もがアプリを利用できる環境</a:t>
              </a:r>
            </a:p>
          </p:txBody>
        </p:sp>
      </p:grpSp>
      <p:sp>
        <p:nvSpPr>
          <p:cNvPr name="Freeform 7" id="7"/>
          <p:cNvSpPr/>
          <p:nvPr/>
        </p:nvSpPr>
        <p:spPr>
          <a:xfrm flipH="false" flipV="false" rot="0">
            <a:off x="12238672" y="5931932"/>
            <a:ext cx="5806758" cy="4355068"/>
          </a:xfrm>
          <a:custGeom>
            <a:avLst/>
            <a:gdLst/>
            <a:ahLst/>
            <a:cxnLst/>
            <a:rect r="r" b="b" t="t" l="l"/>
            <a:pathLst>
              <a:path h="4355068" w="5806758">
                <a:moveTo>
                  <a:pt x="0" y="0"/>
                </a:moveTo>
                <a:lnTo>
                  <a:pt x="5806758" y="0"/>
                </a:lnTo>
                <a:lnTo>
                  <a:pt x="5806758" y="4355068"/>
                </a:lnTo>
                <a:lnTo>
                  <a:pt x="0" y="4355068"/>
                </a:lnTo>
                <a:lnTo>
                  <a:pt x="0" y="0"/>
                </a:lnTo>
                <a:close/>
              </a:path>
            </a:pathLst>
          </a:custGeom>
          <a:blipFill>
            <a:blip r:embed="rId2"/>
            <a:stretch>
              <a:fillRect l="0" t="0" r="0" b="0"/>
            </a:stretch>
          </a:blipFill>
        </p:spPr>
      </p:sp>
      <p:grpSp>
        <p:nvGrpSpPr>
          <p:cNvPr name="Group 8" id="8"/>
          <p:cNvGrpSpPr/>
          <p:nvPr/>
        </p:nvGrpSpPr>
        <p:grpSpPr>
          <a:xfrm rot="0">
            <a:off x="2504465" y="3312587"/>
            <a:ext cx="13279070" cy="1575367"/>
            <a:chOff x="0" y="0"/>
            <a:chExt cx="17705426" cy="2100490"/>
          </a:xfrm>
        </p:grpSpPr>
        <p:sp>
          <p:nvSpPr>
            <p:cNvPr name="TextBox 9" id="9"/>
            <p:cNvSpPr txBox="true"/>
            <p:nvPr/>
          </p:nvSpPr>
          <p:spPr>
            <a:xfrm rot="0">
              <a:off x="591354" y="993083"/>
              <a:ext cx="16522718" cy="1107407"/>
            </a:xfrm>
            <a:prstGeom prst="rect">
              <a:avLst/>
            </a:prstGeom>
          </p:spPr>
          <p:txBody>
            <a:bodyPr anchor="t" rtlCol="false" tIns="0" lIns="0" bIns="0" rIns="0">
              <a:spAutoFit/>
            </a:bodyPr>
            <a:lstStyle/>
            <a:p>
              <a:pPr algn="ctr">
                <a:lnSpc>
                  <a:spcPts val="7456"/>
                </a:lnSpc>
              </a:pPr>
              <a:r>
                <a:rPr lang="en-US" sz="4518">
                  <a:solidFill>
                    <a:srgbClr val="0B2770"/>
                  </a:solidFill>
                  <a:latin typeface="コーポレート・ロゴ丸"/>
                  <a:ea typeface="コーポレート・ロゴ丸"/>
                  <a:cs typeface="コーポレート・ロゴ丸"/>
                  <a:sym typeface="コーポレート・ロゴ丸"/>
                </a:rPr>
                <a:t>初期費用を大幅に抑えながらICT環境を整備！</a:t>
              </a:r>
            </a:p>
          </p:txBody>
        </p:sp>
        <p:sp>
          <p:nvSpPr>
            <p:cNvPr name="TextBox 10" id="10"/>
            <p:cNvSpPr txBox="true"/>
            <p:nvPr/>
          </p:nvSpPr>
          <p:spPr>
            <a:xfrm rot="0">
              <a:off x="0" y="-219075"/>
              <a:ext cx="17705426" cy="1196283"/>
            </a:xfrm>
            <a:prstGeom prst="rect">
              <a:avLst/>
            </a:prstGeom>
          </p:spPr>
          <p:txBody>
            <a:bodyPr anchor="t" rtlCol="false" tIns="0" lIns="0" bIns="0" rIns="0">
              <a:spAutoFit/>
            </a:bodyPr>
            <a:lstStyle/>
            <a:p>
              <a:pPr algn="ctr">
                <a:lnSpc>
                  <a:spcPts val="7989"/>
                </a:lnSpc>
              </a:pPr>
              <a:r>
                <a:rPr lang="en-US" sz="4842">
                  <a:solidFill>
                    <a:srgbClr val="0B2770"/>
                  </a:solidFill>
                  <a:latin typeface="コーポレート・ロゴ丸"/>
                  <a:ea typeface="コーポレート・ロゴ丸"/>
                  <a:cs typeface="コーポレート・ロゴ丸"/>
                  <a:sym typeface="コーポレート・ロゴ丸"/>
                </a:rPr>
                <a:t>導入費用の</a:t>
              </a:r>
              <a:r>
                <a:rPr lang="en-US" sz="4842">
                  <a:solidFill>
                    <a:srgbClr val="ED7A5B"/>
                  </a:solidFill>
                  <a:latin typeface="コーポレート・ロゴ丸"/>
                  <a:ea typeface="コーポレート・ロゴ丸"/>
                  <a:cs typeface="コーポレート・ロゴ丸"/>
                  <a:sym typeface="コーポレート・ロゴ丸"/>
                </a:rPr>
                <a:t>80％(最大1,048万円)</a:t>
              </a:r>
              <a:r>
                <a:rPr lang="en-US" sz="4842">
                  <a:solidFill>
                    <a:srgbClr val="0B2770"/>
                  </a:solidFill>
                  <a:latin typeface="コーポレート・ロゴ丸"/>
                  <a:ea typeface="コーポレート・ロゴ丸"/>
                  <a:cs typeface="コーポレート・ロゴ丸"/>
                  <a:sym typeface="コーポレート・ロゴ丸"/>
                </a:rPr>
                <a:t>が補助される</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AutoShape 2" id="2"/>
          <p:cNvSpPr/>
          <p:nvPr/>
        </p:nvSpPr>
        <p:spPr>
          <a:xfrm>
            <a:off x="680775" y="2045209"/>
            <a:ext cx="16926450" cy="0"/>
          </a:xfrm>
          <a:prstGeom prst="line">
            <a:avLst/>
          </a:prstGeom>
          <a:ln cap="flat" w="19050">
            <a:solidFill>
              <a:srgbClr val="0B2770"/>
            </a:solidFill>
            <a:prstDash val="solid"/>
            <a:headEnd type="none" len="sm" w="sm"/>
            <a:tailEnd type="none" len="sm" w="sm"/>
          </a:ln>
        </p:spPr>
      </p:sp>
      <p:sp>
        <p:nvSpPr>
          <p:cNvPr name="Freeform 3" id="3"/>
          <p:cNvSpPr/>
          <p:nvPr/>
        </p:nvSpPr>
        <p:spPr>
          <a:xfrm flipH="false" flipV="false" rot="0">
            <a:off x="2721225" y="2487983"/>
            <a:ext cx="12845550" cy="6984768"/>
          </a:xfrm>
          <a:custGeom>
            <a:avLst/>
            <a:gdLst/>
            <a:ahLst/>
            <a:cxnLst/>
            <a:rect r="r" b="b" t="t" l="l"/>
            <a:pathLst>
              <a:path h="6984768" w="12845550">
                <a:moveTo>
                  <a:pt x="0" y="0"/>
                </a:moveTo>
                <a:lnTo>
                  <a:pt x="12845550" y="0"/>
                </a:lnTo>
                <a:lnTo>
                  <a:pt x="12845550" y="6984768"/>
                </a:lnTo>
                <a:lnTo>
                  <a:pt x="0" y="6984768"/>
                </a:lnTo>
                <a:lnTo>
                  <a:pt x="0" y="0"/>
                </a:lnTo>
                <a:close/>
              </a:path>
            </a:pathLst>
          </a:custGeom>
          <a:blipFill>
            <a:blip r:embed="rId2"/>
            <a:stretch>
              <a:fillRect l="0" t="0" r="0" b="0"/>
            </a:stretch>
          </a:blipFill>
        </p:spPr>
      </p:sp>
      <p:sp>
        <p:nvSpPr>
          <p:cNvPr name="TextBox 4" id="4"/>
          <p:cNvSpPr txBox="true"/>
          <p:nvPr/>
        </p:nvSpPr>
        <p:spPr>
          <a:xfrm rot="0">
            <a:off x="1028700" y="904875"/>
            <a:ext cx="4873742" cy="972693"/>
          </a:xfrm>
          <a:prstGeom prst="rect">
            <a:avLst/>
          </a:prstGeom>
        </p:spPr>
        <p:txBody>
          <a:bodyPr anchor="t" rtlCol="false" tIns="0" lIns="0" bIns="0" rIns="0">
            <a:spAutoFit/>
          </a:bodyPr>
          <a:lstStyle/>
          <a:p>
            <a:pPr algn="l">
              <a:lnSpc>
                <a:spcPts val="7812"/>
              </a:lnSpc>
            </a:pPr>
            <a:r>
              <a:rPr lang="en-US" sz="5580">
                <a:solidFill>
                  <a:srgbClr val="0B2770"/>
                </a:solidFill>
                <a:latin typeface="コーポレート・ロゴ丸"/>
                <a:ea typeface="コーポレート・ロゴ丸"/>
                <a:cs typeface="コーポレート・ロゴ丸"/>
                <a:sym typeface="コーポレート・ロゴ丸"/>
              </a:rPr>
              <a:t>ビジネスモデル</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2F2EC"/>
        </a:solidFill>
      </p:bgPr>
    </p:bg>
    <p:spTree>
      <p:nvGrpSpPr>
        <p:cNvPr id="1" name=""/>
        <p:cNvGrpSpPr/>
        <p:nvPr/>
      </p:nvGrpSpPr>
      <p:grpSpPr>
        <a:xfrm>
          <a:off x="0" y="0"/>
          <a:ext cx="0" cy="0"/>
          <a:chOff x="0" y="0"/>
          <a:chExt cx="0" cy="0"/>
        </a:xfrm>
      </p:grpSpPr>
      <p:sp>
        <p:nvSpPr>
          <p:cNvPr name="TextBox 2" id="2"/>
          <p:cNvSpPr txBox="true"/>
          <p:nvPr/>
        </p:nvSpPr>
        <p:spPr>
          <a:xfrm rot="0">
            <a:off x="2316657" y="482518"/>
            <a:ext cx="13654686" cy="2619376"/>
          </a:xfrm>
          <a:prstGeom prst="rect">
            <a:avLst/>
          </a:prstGeom>
        </p:spPr>
        <p:txBody>
          <a:bodyPr anchor="t" rtlCol="false" tIns="0" lIns="0" bIns="0" rIns="0">
            <a:spAutoFit/>
          </a:bodyPr>
          <a:lstStyle/>
          <a:p>
            <a:pPr algn="ctr">
              <a:lnSpc>
                <a:spcPts val="10724"/>
              </a:lnSpc>
            </a:pPr>
            <a:r>
              <a:rPr lang="en-US" sz="6499" spc="649">
                <a:solidFill>
                  <a:srgbClr val="0B2770"/>
                </a:solidFill>
                <a:latin typeface="コーポレート・ロゴ丸"/>
                <a:ea typeface="コーポレート・ロゴ丸"/>
                <a:cs typeface="コーポレート・ロゴ丸"/>
                <a:sym typeface="コーポレート・ロゴ丸"/>
              </a:rPr>
              <a:t>認知症の初期に</a:t>
            </a:r>
          </a:p>
          <a:p>
            <a:pPr algn="ctr">
              <a:lnSpc>
                <a:spcPts val="10724"/>
              </a:lnSpc>
            </a:pPr>
            <a:r>
              <a:rPr lang="en-US" sz="6499" spc="649">
                <a:solidFill>
                  <a:srgbClr val="0B2770"/>
                </a:solidFill>
                <a:latin typeface="コーポレート・ロゴ丸"/>
                <a:ea typeface="コーポレート・ロゴ丸"/>
                <a:cs typeface="コーポレート・ロゴ丸"/>
                <a:sym typeface="コーポレート・ロゴ丸"/>
              </a:rPr>
              <a:t>「見られることがある」ものは？</a:t>
            </a:r>
          </a:p>
        </p:txBody>
      </p:sp>
      <p:grpSp>
        <p:nvGrpSpPr>
          <p:cNvPr name="Group 3" id="3"/>
          <p:cNvGrpSpPr/>
          <p:nvPr/>
        </p:nvGrpSpPr>
        <p:grpSpPr>
          <a:xfrm rot="0">
            <a:off x="780934" y="3859043"/>
            <a:ext cx="16729097" cy="5419198"/>
            <a:chOff x="0" y="0"/>
            <a:chExt cx="22305462" cy="7225597"/>
          </a:xfrm>
        </p:grpSpPr>
        <p:grpSp>
          <p:nvGrpSpPr>
            <p:cNvPr name="Group 4" id="4"/>
            <p:cNvGrpSpPr/>
            <p:nvPr/>
          </p:nvGrpSpPr>
          <p:grpSpPr>
            <a:xfrm rot="0">
              <a:off x="15106453" y="0"/>
              <a:ext cx="7199009" cy="719900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7A5B">
                  <a:alpha val="49804"/>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26587"/>
              <a:ext cx="7199009" cy="719900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BC8A">
                  <a:alpha val="49804"/>
                </a:srgbClr>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079"/>
                  </a:lnSpc>
                </a:pPr>
              </a:p>
            </p:txBody>
          </p:sp>
        </p:grpSp>
        <p:sp>
          <p:nvSpPr>
            <p:cNvPr name="TextBox 10" id="10"/>
            <p:cNvSpPr txBox="true"/>
            <p:nvPr/>
          </p:nvSpPr>
          <p:spPr>
            <a:xfrm rot="0">
              <a:off x="393816" y="2237347"/>
              <a:ext cx="6411377" cy="2867026"/>
            </a:xfrm>
            <a:prstGeom prst="rect">
              <a:avLst/>
            </a:prstGeom>
          </p:spPr>
          <p:txBody>
            <a:bodyPr anchor="t" rtlCol="false" tIns="0" lIns="0" bIns="0" rIns="0">
              <a:spAutoFit/>
            </a:bodyPr>
            <a:lstStyle/>
            <a:p>
              <a:pPr algn="ctr">
                <a:lnSpc>
                  <a:spcPts val="9074"/>
                </a:lnSpc>
              </a:pPr>
              <a:r>
                <a:rPr lang="en-US" sz="5499">
                  <a:solidFill>
                    <a:srgbClr val="0B2770"/>
                  </a:solidFill>
                  <a:latin typeface="コーポレート・ロゴ丸"/>
                  <a:ea typeface="コーポレート・ロゴ丸"/>
                  <a:cs typeface="コーポレート・ロゴ丸"/>
                  <a:sym typeface="コーポレート・ロゴ丸"/>
                </a:rPr>
                <a:t>料理の味付けが</a:t>
              </a:r>
            </a:p>
            <a:p>
              <a:pPr algn="ctr">
                <a:lnSpc>
                  <a:spcPts val="9074"/>
                </a:lnSpc>
              </a:pPr>
              <a:r>
                <a:rPr lang="en-US" sz="5499">
                  <a:solidFill>
                    <a:srgbClr val="0B2770"/>
                  </a:solidFill>
                  <a:latin typeface="コーポレート・ロゴ丸"/>
                  <a:ea typeface="コーポレート・ロゴ丸"/>
                  <a:cs typeface="コーポレート・ロゴ丸"/>
                  <a:sym typeface="コーポレート・ロゴ丸"/>
                </a:rPr>
                <a:t>毎回変わる</a:t>
              </a:r>
            </a:p>
          </p:txBody>
        </p:sp>
        <p:sp>
          <p:nvSpPr>
            <p:cNvPr name="TextBox 11" id="11"/>
            <p:cNvSpPr txBox="true"/>
            <p:nvPr/>
          </p:nvSpPr>
          <p:spPr>
            <a:xfrm rot="0">
              <a:off x="2043574" y="673749"/>
              <a:ext cx="3111861" cy="1038860"/>
            </a:xfrm>
            <a:prstGeom prst="rect">
              <a:avLst/>
            </a:prstGeom>
          </p:spPr>
          <p:txBody>
            <a:bodyPr anchor="t" rtlCol="false" tIns="0" lIns="0" bIns="0" rIns="0">
              <a:spAutoFit/>
            </a:bodyPr>
            <a:lstStyle/>
            <a:p>
              <a:pPr algn="ctr">
                <a:lnSpc>
                  <a:spcPts val="6930"/>
                </a:lnSpc>
              </a:pPr>
              <a:r>
                <a:rPr lang="en-US" sz="4200">
                  <a:solidFill>
                    <a:srgbClr val="0B2770"/>
                  </a:solidFill>
                  <a:latin typeface="コーポレート・ロゴ丸"/>
                  <a:ea typeface="コーポレート・ロゴ丸"/>
                  <a:cs typeface="コーポレート・ロゴ丸"/>
                  <a:sym typeface="コーポレート・ロゴ丸"/>
                </a:rPr>
                <a:t>A</a:t>
              </a:r>
            </a:p>
          </p:txBody>
        </p:sp>
        <p:grpSp>
          <p:nvGrpSpPr>
            <p:cNvPr name="Group 12" id="12"/>
            <p:cNvGrpSpPr/>
            <p:nvPr/>
          </p:nvGrpSpPr>
          <p:grpSpPr>
            <a:xfrm rot="0">
              <a:off x="7537956" y="0"/>
              <a:ext cx="7225597" cy="722559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DD74">
                  <a:alpha val="49804"/>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7163853" y="673749"/>
              <a:ext cx="3111861" cy="1038860"/>
            </a:xfrm>
            <a:prstGeom prst="rect">
              <a:avLst/>
            </a:prstGeom>
          </p:spPr>
          <p:txBody>
            <a:bodyPr anchor="t" rtlCol="false" tIns="0" lIns="0" bIns="0" rIns="0">
              <a:spAutoFit/>
            </a:bodyPr>
            <a:lstStyle/>
            <a:p>
              <a:pPr algn="ctr">
                <a:lnSpc>
                  <a:spcPts val="6930"/>
                </a:lnSpc>
              </a:pPr>
              <a:r>
                <a:rPr lang="en-US" sz="4200">
                  <a:solidFill>
                    <a:srgbClr val="0B2770"/>
                  </a:solidFill>
                  <a:latin typeface="コーポレート・ロゴ丸"/>
                  <a:ea typeface="コーポレート・ロゴ丸"/>
                  <a:cs typeface="コーポレート・ロゴ丸"/>
                  <a:sym typeface="コーポレート・ロゴ丸"/>
                </a:rPr>
                <a:t>C</a:t>
              </a:r>
            </a:p>
          </p:txBody>
        </p:sp>
        <p:sp>
          <p:nvSpPr>
            <p:cNvPr name="TextBox 16" id="16"/>
            <p:cNvSpPr txBox="true"/>
            <p:nvPr/>
          </p:nvSpPr>
          <p:spPr>
            <a:xfrm rot="0">
              <a:off x="9594824" y="673749"/>
              <a:ext cx="3111861" cy="1038860"/>
            </a:xfrm>
            <a:prstGeom prst="rect">
              <a:avLst/>
            </a:prstGeom>
          </p:spPr>
          <p:txBody>
            <a:bodyPr anchor="t" rtlCol="false" tIns="0" lIns="0" bIns="0" rIns="0">
              <a:spAutoFit/>
            </a:bodyPr>
            <a:lstStyle/>
            <a:p>
              <a:pPr algn="ctr">
                <a:lnSpc>
                  <a:spcPts val="6930"/>
                </a:lnSpc>
              </a:pPr>
              <a:r>
                <a:rPr lang="en-US" sz="4200">
                  <a:solidFill>
                    <a:srgbClr val="0B2770"/>
                  </a:solidFill>
                  <a:latin typeface="コーポレート・ロゴ丸"/>
                  <a:ea typeface="コーポレート・ロゴ丸"/>
                  <a:cs typeface="コーポレート・ロゴ丸"/>
                  <a:sym typeface="コーポレート・ロゴ丸"/>
                </a:rPr>
                <a:t>B</a:t>
              </a:r>
            </a:p>
          </p:txBody>
        </p:sp>
        <p:sp>
          <p:nvSpPr>
            <p:cNvPr name="TextBox 17" id="17"/>
            <p:cNvSpPr txBox="true"/>
            <p:nvPr/>
          </p:nvSpPr>
          <p:spPr>
            <a:xfrm rot="0">
              <a:off x="15500153" y="2211353"/>
              <a:ext cx="6411377" cy="2867026"/>
            </a:xfrm>
            <a:prstGeom prst="rect">
              <a:avLst/>
            </a:prstGeom>
          </p:spPr>
          <p:txBody>
            <a:bodyPr anchor="t" rtlCol="false" tIns="0" lIns="0" bIns="0" rIns="0">
              <a:spAutoFit/>
            </a:bodyPr>
            <a:lstStyle/>
            <a:p>
              <a:pPr algn="ctr">
                <a:lnSpc>
                  <a:spcPts val="9074"/>
                </a:lnSpc>
              </a:pPr>
              <a:r>
                <a:rPr lang="en-US" sz="5499">
                  <a:solidFill>
                    <a:srgbClr val="0B2770"/>
                  </a:solidFill>
                  <a:latin typeface="コーポレート・ロゴ丸"/>
                  <a:ea typeface="コーポレート・ロゴ丸"/>
                  <a:cs typeface="コーポレート・ロゴ丸"/>
                  <a:sym typeface="コーポレート・ロゴ丸"/>
                </a:rPr>
                <a:t>日付や曜日が</a:t>
              </a:r>
            </a:p>
            <a:p>
              <a:pPr algn="ctr">
                <a:lnSpc>
                  <a:spcPts val="9074"/>
                </a:lnSpc>
              </a:pPr>
              <a:r>
                <a:rPr lang="en-US" sz="5499">
                  <a:solidFill>
                    <a:srgbClr val="0B2770"/>
                  </a:solidFill>
                  <a:latin typeface="コーポレート・ロゴ丸"/>
                  <a:ea typeface="コーポレート・ロゴ丸"/>
                  <a:cs typeface="コーポレート・ロゴ丸"/>
                  <a:sym typeface="コーポレート・ロゴ丸"/>
                </a:rPr>
                <a:t>分からなくなる</a:t>
              </a:r>
            </a:p>
          </p:txBody>
        </p:sp>
        <p:sp>
          <p:nvSpPr>
            <p:cNvPr name="TextBox 18" id="18"/>
            <p:cNvSpPr txBox="true"/>
            <p:nvPr/>
          </p:nvSpPr>
          <p:spPr>
            <a:xfrm rot="0">
              <a:off x="7830553" y="2211353"/>
              <a:ext cx="6644626" cy="2867026"/>
            </a:xfrm>
            <a:prstGeom prst="rect">
              <a:avLst/>
            </a:prstGeom>
          </p:spPr>
          <p:txBody>
            <a:bodyPr anchor="t" rtlCol="false" tIns="0" lIns="0" bIns="0" rIns="0">
              <a:spAutoFit/>
            </a:bodyPr>
            <a:lstStyle/>
            <a:p>
              <a:pPr algn="ctr">
                <a:lnSpc>
                  <a:spcPts val="9074"/>
                </a:lnSpc>
              </a:pPr>
              <a:r>
                <a:rPr lang="en-US" sz="5499">
                  <a:solidFill>
                    <a:srgbClr val="0B2770"/>
                  </a:solidFill>
                  <a:latin typeface="コーポレート・ロゴ丸"/>
                  <a:ea typeface="コーポレート・ロゴ丸"/>
                  <a:cs typeface="コーポレート・ロゴ丸"/>
                  <a:sym typeface="コーポレート・ロゴ丸"/>
                </a:rPr>
                <a:t>同じ支払いを</a:t>
              </a:r>
            </a:p>
            <a:p>
              <a:pPr algn="ctr">
                <a:lnSpc>
                  <a:spcPts val="9074"/>
                </a:lnSpc>
              </a:pPr>
              <a:r>
                <a:rPr lang="en-US" sz="5499">
                  <a:solidFill>
                    <a:srgbClr val="0B2770"/>
                  </a:solidFill>
                  <a:latin typeface="コーポレート・ロゴ丸"/>
                  <a:ea typeface="コーポレート・ロゴ丸"/>
                  <a:cs typeface="コーポレート・ロゴ丸"/>
                  <a:sym typeface="コーポレート・ロゴ丸"/>
                </a:rPr>
                <a:t>何度もしてしまう</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AutoShape 2" id="2"/>
          <p:cNvSpPr/>
          <p:nvPr/>
        </p:nvSpPr>
        <p:spPr>
          <a:xfrm>
            <a:off x="680775" y="2045209"/>
            <a:ext cx="16926450" cy="0"/>
          </a:xfrm>
          <a:prstGeom prst="line">
            <a:avLst/>
          </a:prstGeom>
          <a:ln cap="flat" w="19050">
            <a:solidFill>
              <a:srgbClr val="0B2770"/>
            </a:solidFill>
            <a:prstDash val="solid"/>
            <a:headEnd type="none" len="sm" w="sm"/>
            <a:tailEnd type="none" len="sm" w="sm"/>
          </a:ln>
        </p:spPr>
      </p:sp>
      <p:pic>
        <p:nvPicPr>
          <p:cNvPr name="Picture 3" id="3"/>
          <p:cNvPicPr>
            <a:picLocks noChangeAspect="true"/>
          </p:cNvPicPr>
          <p:nvPr/>
        </p:nvPicPr>
        <p:blipFill>
          <a:blip r:embed="rId3"/>
          <a:stretch>
            <a:fillRect/>
          </a:stretch>
        </p:blipFill>
        <p:spPr>
          <a:xfrm rot="0">
            <a:off x="1749193" y="2779021"/>
            <a:ext cx="8133520" cy="7053664"/>
          </a:xfrm>
          <a:prstGeom prst="rect">
            <a:avLst/>
          </a:prstGeom>
        </p:spPr>
      </p:pic>
      <p:sp>
        <p:nvSpPr>
          <p:cNvPr name="AutoShape 4" id="4"/>
          <p:cNvSpPr/>
          <p:nvPr/>
        </p:nvSpPr>
        <p:spPr>
          <a:xfrm>
            <a:off x="10014145" y="6065090"/>
            <a:ext cx="7593080" cy="0"/>
          </a:xfrm>
          <a:prstGeom prst="line">
            <a:avLst/>
          </a:prstGeom>
          <a:ln cap="flat" w="19050">
            <a:solidFill>
              <a:srgbClr val="0B2770"/>
            </a:solidFill>
            <a:prstDash val="solid"/>
            <a:headEnd type="none" len="sm" w="sm"/>
            <a:tailEnd type="none" len="sm" w="sm"/>
          </a:ln>
        </p:spPr>
      </p:sp>
      <p:sp>
        <p:nvSpPr>
          <p:cNvPr name="AutoShape 5" id="5"/>
          <p:cNvSpPr/>
          <p:nvPr/>
        </p:nvSpPr>
        <p:spPr>
          <a:xfrm>
            <a:off x="10014145" y="8429195"/>
            <a:ext cx="7593080" cy="0"/>
          </a:xfrm>
          <a:prstGeom prst="line">
            <a:avLst/>
          </a:prstGeom>
          <a:ln cap="flat" w="19050">
            <a:solidFill>
              <a:srgbClr val="0B2770"/>
            </a:solidFill>
            <a:prstDash val="solid"/>
            <a:headEnd type="none" len="sm" w="sm"/>
            <a:tailEnd type="none" len="sm" w="sm"/>
          </a:ln>
        </p:spPr>
      </p:sp>
      <p:sp>
        <p:nvSpPr>
          <p:cNvPr name="Freeform 6" id="6"/>
          <p:cNvSpPr/>
          <p:nvPr/>
        </p:nvSpPr>
        <p:spPr>
          <a:xfrm flipH="false" flipV="false" rot="0">
            <a:off x="4490165" y="5363505"/>
            <a:ext cx="4042289" cy="2516325"/>
          </a:xfrm>
          <a:custGeom>
            <a:avLst/>
            <a:gdLst/>
            <a:ahLst/>
            <a:cxnLst/>
            <a:rect r="r" b="b" t="t" l="l"/>
            <a:pathLst>
              <a:path h="2516325" w="4042289">
                <a:moveTo>
                  <a:pt x="0" y="0"/>
                </a:moveTo>
                <a:lnTo>
                  <a:pt x="4042288" y="0"/>
                </a:lnTo>
                <a:lnTo>
                  <a:pt x="4042288" y="2516325"/>
                </a:lnTo>
                <a:lnTo>
                  <a:pt x="0" y="2516325"/>
                </a:lnTo>
                <a:lnTo>
                  <a:pt x="0" y="0"/>
                </a:lnTo>
                <a:close/>
              </a:path>
            </a:pathLst>
          </a:custGeom>
          <a:blipFill>
            <a:blip r:embed="rId4"/>
            <a:stretch>
              <a:fillRect l="0" t="0" r="0" b="0"/>
            </a:stretch>
          </a:blipFill>
        </p:spPr>
      </p:sp>
      <p:sp>
        <p:nvSpPr>
          <p:cNvPr name="TextBox 7" id="7"/>
          <p:cNvSpPr txBox="true"/>
          <p:nvPr/>
        </p:nvSpPr>
        <p:spPr>
          <a:xfrm rot="0">
            <a:off x="8730972" y="975551"/>
            <a:ext cx="8233949" cy="783907"/>
          </a:xfrm>
          <a:prstGeom prst="rect">
            <a:avLst/>
          </a:prstGeom>
        </p:spPr>
        <p:txBody>
          <a:bodyPr anchor="t" rtlCol="false" tIns="0" lIns="0" bIns="0" rIns="0">
            <a:spAutoFit/>
          </a:bodyPr>
          <a:lstStyle/>
          <a:p>
            <a:pPr algn="r">
              <a:lnSpc>
                <a:spcPts val="6517"/>
              </a:lnSpc>
            </a:pPr>
            <a:r>
              <a:rPr lang="en-US" sz="3950">
                <a:solidFill>
                  <a:srgbClr val="0B2770"/>
                </a:solidFill>
                <a:latin typeface="コーポレート・ロゴ丸"/>
                <a:ea typeface="コーポレート・ロゴ丸"/>
                <a:cs typeface="コーポレート・ロゴ丸"/>
                <a:sym typeface="コーポレート・ロゴ丸"/>
              </a:rPr>
              <a:t>3年間の売上計画 </a:t>
            </a:r>
          </a:p>
        </p:txBody>
      </p:sp>
      <p:sp>
        <p:nvSpPr>
          <p:cNvPr name="TextBox 8" id="8"/>
          <p:cNvSpPr txBox="true"/>
          <p:nvPr/>
        </p:nvSpPr>
        <p:spPr>
          <a:xfrm rot="0">
            <a:off x="1106470" y="786766"/>
            <a:ext cx="3383695" cy="972693"/>
          </a:xfrm>
          <a:prstGeom prst="rect">
            <a:avLst/>
          </a:prstGeom>
        </p:spPr>
        <p:txBody>
          <a:bodyPr anchor="t" rtlCol="false" tIns="0" lIns="0" bIns="0" rIns="0">
            <a:spAutoFit/>
          </a:bodyPr>
          <a:lstStyle/>
          <a:p>
            <a:pPr algn="l">
              <a:lnSpc>
                <a:spcPts val="7812"/>
              </a:lnSpc>
            </a:pPr>
            <a:r>
              <a:rPr lang="en-US" sz="5580">
                <a:solidFill>
                  <a:srgbClr val="0B2770"/>
                </a:solidFill>
                <a:latin typeface="コーポレート・ロゴ丸"/>
                <a:ea typeface="コーポレート・ロゴ丸"/>
                <a:cs typeface="コーポレート・ロゴ丸"/>
                <a:sym typeface="コーポレート・ロゴ丸"/>
              </a:rPr>
              <a:t>財務計画 </a:t>
            </a:r>
          </a:p>
        </p:txBody>
      </p:sp>
      <p:sp>
        <p:nvSpPr>
          <p:cNvPr name="TextBox 9" id="9"/>
          <p:cNvSpPr txBox="true"/>
          <p:nvPr/>
        </p:nvSpPr>
        <p:spPr>
          <a:xfrm rot="0">
            <a:off x="10014145" y="4144684"/>
            <a:ext cx="7256758" cy="986155"/>
          </a:xfrm>
          <a:prstGeom prst="rect">
            <a:avLst/>
          </a:prstGeom>
        </p:spPr>
        <p:txBody>
          <a:bodyPr anchor="t" rtlCol="false" tIns="0" lIns="0" bIns="0" rIns="0">
            <a:spAutoFit/>
          </a:bodyPr>
          <a:lstStyle/>
          <a:p>
            <a:pPr algn="l">
              <a:lnSpc>
                <a:spcPts val="3919"/>
              </a:lnSpc>
            </a:pPr>
            <a:r>
              <a:rPr lang="en-US" sz="2799">
                <a:solidFill>
                  <a:srgbClr val="0B2770"/>
                </a:solidFill>
                <a:latin typeface="コーポレート・ロゴ丸"/>
                <a:ea typeface="コーポレート・ロゴ丸"/>
                <a:cs typeface="コーポレート・ロゴ丸"/>
                <a:sym typeface="コーポレート・ロゴ丸"/>
              </a:rPr>
              <a:t>確かな需要に応える認知症予防の取り組みを</a:t>
            </a:r>
          </a:p>
          <a:p>
            <a:pPr algn="l">
              <a:lnSpc>
                <a:spcPts val="3919"/>
              </a:lnSpc>
            </a:pPr>
            <a:r>
              <a:rPr lang="en-US" sz="2799">
                <a:solidFill>
                  <a:srgbClr val="0B2770"/>
                </a:solidFill>
                <a:latin typeface="コーポレート・ロゴ丸"/>
                <a:ea typeface="コーポレート・ロゴ丸"/>
                <a:cs typeface="コーポレート・ロゴ丸"/>
                <a:sym typeface="コーポレート・ロゴ丸"/>
              </a:rPr>
              <a:t>お届けします。</a:t>
            </a:r>
          </a:p>
        </p:txBody>
      </p:sp>
      <p:sp>
        <p:nvSpPr>
          <p:cNvPr name="TextBox 10" id="10"/>
          <p:cNvSpPr txBox="true"/>
          <p:nvPr/>
        </p:nvSpPr>
        <p:spPr>
          <a:xfrm rot="0">
            <a:off x="4244134" y="2845450"/>
            <a:ext cx="3586028" cy="316230"/>
          </a:xfrm>
          <a:prstGeom prst="rect">
            <a:avLst/>
          </a:prstGeom>
        </p:spPr>
        <p:txBody>
          <a:bodyPr anchor="t" rtlCol="false" tIns="0" lIns="0" bIns="0" rIns="0">
            <a:spAutoFit/>
          </a:bodyPr>
          <a:lstStyle/>
          <a:p>
            <a:pPr algn="ctr">
              <a:lnSpc>
                <a:spcPts val="2520"/>
              </a:lnSpc>
            </a:pPr>
            <a:r>
              <a:rPr lang="en-US" sz="1800">
                <a:solidFill>
                  <a:srgbClr val="0B2770"/>
                </a:solidFill>
                <a:latin typeface="コーポレート・ロゴ丸"/>
                <a:ea typeface="コーポレート・ロゴ丸"/>
                <a:cs typeface="コーポレート・ロゴ丸"/>
                <a:sym typeface="コーポレート・ロゴ丸"/>
              </a:rPr>
              <a:t>３年間 売上目標</a:t>
            </a:r>
          </a:p>
        </p:txBody>
      </p:sp>
      <p:sp>
        <p:nvSpPr>
          <p:cNvPr name="TextBox 11" id="11"/>
          <p:cNvSpPr txBox="true"/>
          <p:nvPr/>
        </p:nvSpPr>
        <p:spPr>
          <a:xfrm rot="0">
            <a:off x="10247150" y="6574043"/>
            <a:ext cx="7023753" cy="1298575"/>
          </a:xfrm>
          <a:prstGeom prst="rect">
            <a:avLst/>
          </a:prstGeom>
        </p:spPr>
        <p:txBody>
          <a:bodyPr anchor="t" rtlCol="false" tIns="0" lIns="0" bIns="0" rIns="0">
            <a:spAutoFit/>
          </a:bodyPr>
          <a:lstStyle/>
          <a:p>
            <a:pPr algn="l">
              <a:lnSpc>
                <a:spcPts val="3499"/>
              </a:lnSpc>
            </a:pPr>
            <a:r>
              <a:rPr lang="en-US" sz="2499">
                <a:solidFill>
                  <a:srgbClr val="0B2770"/>
                </a:solidFill>
                <a:latin typeface="コーポレート・ロゴ丸"/>
                <a:ea typeface="コーポレート・ロゴ丸"/>
                <a:cs typeface="コーポレート・ロゴ丸"/>
                <a:sym typeface="コーポレート・ロゴ丸"/>
              </a:rPr>
              <a:t>事業計画をもとに、売上の向上が見込めます。</a:t>
            </a:r>
          </a:p>
          <a:p>
            <a:pPr algn="l">
              <a:lnSpc>
                <a:spcPts val="3499"/>
              </a:lnSpc>
            </a:pPr>
            <a:r>
              <a:rPr lang="en-US" sz="2499">
                <a:solidFill>
                  <a:srgbClr val="0B2770"/>
                </a:solidFill>
                <a:latin typeface="コーポレート・ロゴ丸"/>
                <a:ea typeface="コーポレート・ロゴ丸"/>
                <a:cs typeface="コーポレート・ロゴ丸"/>
                <a:sym typeface="コーポレート・ロゴ丸"/>
              </a:rPr>
              <a:t>ここに私たちのビジネスシーンにおいての他社との差別化が売上に反映されると考えています。</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2F2EC"/>
        </a:solidFill>
      </p:bgPr>
    </p:bg>
    <p:spTree>
      <p:nvGrpSpPr>
        <p:cNvPr id="1" name=""/>
        <p:cNvGrpSpPr/>
        <p:nvPr/>
      </p:nvGrpSpPr>
      <p:grpSpPr>
        <a:xfrm>
          <a:off x="0" y="0"/>
          <a:ext cx="0" cy="0"/>
          <a:chOff x="0" y="0"/>
          <a:chExt cx="0" cy="0"/>
        </a:xfrm>
      </p:grpSpPr>
      <p:sp>
        <p:nvSpPr>
          <p:cNvPr name="AutoShape 2" id="2"/>
          <p:cNvSpPr/>
          <p:nvPr/>
        </p:nvSpPr>
        <p:spPr>
          <a:xfrm>
            <a:off x="680775" y="2045209"/>
            <a:ext cx="16926450" cy="0"/>
          </a:xfrm>
          <a:prstGeom prst="line">
            <a:avLst/>
          </a:prstGeom>
          <a:ln cap="flat" w="19050">
            <a:solidFill>
              <a:srgbClr val="0B2770"/>
            </a:solidFill>
            <a:prstDash val="solid"/>
            <a:headEnd type="none" len="sm" w="sm"/>
            <a:tailEnd type="none" len="sm" w="sm"/>
          </a:ln>
        </p:spPr>
      </p:sp>
      <p:grpSp>
        <p:nvGrpSpPr>
          <p:cNvPr name="Group 3" id="3"/>
          <p:cNvGrpSpPr/>
          <p:nvPr/>
        </p:nvGrpSpPr>
        <p:grpSpPr>
          <a:xfrm rot="0">
            <a:off x="2368988" y="4037352"/>
            <a:ext cx="3291684" cy="32916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B2770"/>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807631" y="4037352"/>
            <a:ext cx="3291684" cy="32916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B2770"/>
              </a:solid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9248284" y="4037352"/>
            <a:ext cx="3291684" cy="32916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B2770"/>
              </a:soli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2688938" y="4037352"/>
            <a:ext cx="3291684" cy="329168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B277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5" id="15"/>
          <p:cNvSpPr txBox="true"/>
          <p:nvPr/>
        </p:nvSpPr>
        <p:spPr>
          <a:xfrm rot="0">
            <a:off x="2612235" y="4465212"/>
            <a:ext cx="1581600" cy="579193"/>
          </a:xfrm>
          <a:prstGeom prst="rect">
            <a:avLst/>
          </a:prstGeom>
        </p:spPr>
        <p:txBody>
          <a:bodyPr anchor="t" rtlCol="false" tIns="0" lIns="0" bIns="0" rIns="0">
            <a:spAutoFit/>
          </a:bodyPr>
          <a:lstStyle/>
          <a:p>
            <a:pPr algn="ctr">
              <a:lnSpc>
                <a:spcPts val="4636"/>
              </a:lnSpc>
            </a:pPr>
            <a:r>
              <a:rPr lang="en-US" sz="3311">
                <a:solidFill>
                  <a:srgbClr val="0B2770"/>
                </a:solidFill>
                <a:latin typeface="コーポレート・ロゴ丸"/>
                <a:ea typeface="コーポレート・ロゴ丸"/>
                <a:cs typeface="コーポレート・ロゴ丸"/>
                <a:sym typeface="コーポレート・ロゴ丸"/>
              </a:rPr>
              <a:t>1</a:t>
            </a:r>
          </a:p>
        </p:txBody>
      </p:sp>
      <p:sp>
        <p:nvSpPr>
          <p:cNvPr name="AutoShape 16" id="16"/>
          <p:cNvSpPr/>
          <p:nvPr/>
        </p:nvSpPr>
        <p:spPr>
          <a:xfrm flipV="true">
            <a:off x="3496312" y="4748725"/>
            <a:ext cx="699383" cy="564471"/>
          </a:xfrm>
          <a:prstGeom prst="line">
            <a:avLst/>
          </a:prstGeom>
          <a:ln cap="flat" w="38100">
            <a:solidFill>
              <a:srgbClr val="F1D021"/>
            </a:solidFill>
            <a:prstDash val="solid"/>
            <a:headEnd type="none" len="sm" w="sm"/>
            <a:tailEnd type="none" len="sm" w="sm"/>
          </a:ln>
        </p:spPr>
      </p:sp>
      <p:sp>
        <p:nvSpPr>
          <p:cNvPr name="TextBox 17" id="17"/>
          <p:cNvSpPr txBox="true"/>
          <p:nvPr/>
        </p:nvSpPr>
        <p:spPr>
          <a:xfrm rot="0">
            <a:off x="6050878" y="4465212"/>
            <a:ext cx="1581600" cy="579193"/>
          </a:xfrm>
          <a:prstGeom prst="rect">
            <a:avLst/>
          </a:prstGeom>
        </p:spPr>
        <p:txBody>
          <a:bodyPr anchor="t" rtlCol="false" tIns="0" lIns="0" bIns="0" rIns="0">
            <a:spAutoFit/>
          </a:bodyPr>
          <a:lstStyle/>
          <a:p>
            <a:pPr algn="ctr">
              <a:lnSpc>
                <a:spcPts val="4636"/>
              </a:lnSpc>
            </a:pPr>
            <a:r>
              <a:rPr lang="en-US" sz="3311">
                <a:solidFill>
                  <a:srgbClr val="0B2770"/>
                </a:solidFill>
                <a:latin typeface="コーポレート・ロゴ丸"/>
                <a:ea typeface="コーポレート・ロゴ丸"/>
                <a:cs typeface="コーポレート・ロゴ丸"/>
                <a:sym typeface="コーポレート・ロゴ丸"/>
              </a:rPr>
              <a:t>2</a:t>
            </a:r>
          </a:p>
        </p:txBody>
      </p:sp>
      <p:sp>
        <p:nvSpPr>
          <p:cNvPr name="TextBox 18" id="18"/>
          <p:cNvSpPr txBox="true"/>
          <p:nvPr/>
        </p:nvSpPr>
        <p:spPr>
          <a:xfrm rot="0">
            <a:off x="9488630" y="4465212"/>
            <a:ext cx="1581600" cy="579193"/>
          </a:xfrm>
          <a:prstGeom prst="rect">
            <a:avLst/>
          </a:prstGeom>
        </p:spPr>
        <p:txBody>
          <a:bodyPr anchor="t" rtlCol="false" tIns="0" lIns="0" bIns="0" rIns="0">
            <a:spAutoFit/>
          </a:bodyPr>
          <a:lstStyle/>
          <a:p>
            <a:pPr algn="ctr">
              <a:lnSpc>
                <a:spcPts val="4636"/>
              </a:lnSpc>
            </a:pPr>
            <a:r>
              <a:rPr lang="en-US" sz="3311">
                <a:solidFill>
                  <a:srgbClr val="0B2770"/>
                </a:solidFill>
                <a:latin typeface="コーポレート・ロゴ丸"/>
                <a:ea typeface="コーポレート・ロゴ丸"/>
                <a:cs typeface="コーポレート・ロゴ丸"/>
                <a:sym typeface="コーポレート・ロゴ丸"/>
              </a:rPr>
              <a:t>3</a:t>
            </a:r>
          </a:p>
        </p:txBody>
      </p:sp>
      <p:sp>
        <p:nvSpPr>
          <p:cNvPr name="TextBox 19" id="19"/>
          <p:cNvSpPr txBox="true"/>
          <p:nvPr/>
        </p:nvSpPr>
        <p:spPr>
          <a:xfrm rot="0">
            <a:off x="12932185" y="4465212"/>
            <a:ext cx="1581600" cy="579193"/>
          </a:xfrm>
          <a:prstGeom prst="rect">
            <a:avLst/>
          </a:prstGeom>
        </p:spPr>
        <p:txBody>
          <a:bodyPr anchor="t" rtlCol="false" tIns="0" lIns="0" bIns="0" rIns="0">
            <a:spAutoFit/>
          </a:bodyPr>
          <a:lstStyle/>
          <a:p>
            <a:pPr algn="ctr">
              <a:lnSpc>
                <a:spcPts val="4636"/>
              </a:lnSpc>
            </a:pPr>
            <a:r>
              <a:rPr lang="en-US" sz="3311">
                <a:solidFill>
                  <a:srgbClr val="0B2770"/>
                </a:solidFill>
                <a:latin typeface="コーポレート・ロゴ丸"/>
                <a:ea typeface="コーポレート・ロゴ丸"/>
                <a:cs typeface="コーポレート・ロゴ丸"/>
                <a:sym typeface="コーポレート・ロゴ丸"/>
              </a:rPr>
              <a:t>4</a:t>
            </a:r>
          </a:p>
        </p:txBody>
      </p:sp>
      <p:sp>
        <p:nvSpPr>
          <p:cNvPr name="AutoShape 20" id="20"/>
          <p:cNvSpPr/>
          <p:nvPr/>
        </p:nvSpPr>
        <p:spPr>
          <a:xfrm flipV="true">
            <a:off x="6957974" y="4748725"/>
            <a:ext cx="699383" cy="564471"/>
          </a:xfrm>
          <a:prstGeom prst="line">
            <a:avLst/>
          </a:prstGeom>
          <a:ln cap="flat" w="38100">
            <a:solidFill>
              <a:srgbClr val="F1D021"/>
            </a:solidFill>
            <a:prstDash val="solid"/>
            <a:headEnd type="none" len="sm" w="sm"/>
            <a:tailEnd type="none" len="sm" w="sm"/>
          </a:ln>
        </p:spPr>
      </p:sp>
      <p:sp>
        <p:nvSpPr>
          <p:cNvPr name="AutoShape 21" id="21"/>
          <p:cNvSpPr/>
          <p:nvPr/>
        </p:nvSpPr>
        <p:spPr>
          <a:xfrm flipV="true">
            <a:off x="10419636" y="4748725"/>
            <a:ext cx="699383" cy="564471"/>
          </a:xfrm>
          <a:prstGeom prst="line">
            <a:avLst/>
          </a:prstGeom>
          <a:ln cap="flat" w="38100">
            <a:solidFill>
              <a:srgbClr val="F1D021"/>
            </a:solidFill>
            <a:prstDash val="solid"/>
            <a:headEnd type="none" len="sm" w="sm"/>
            <a:tailEnd type="none" len="sm" w="sm"/>
          </a:ln>
        </p:spPr>
      </p:sp>
      <p:sp>
        <p:nvSpPr>
          <p:cNvPr name="AutoShape 22" id="22"/>
          <p:cNvSpPr/>
          <p:nvPr/>
        </p:nvSpPr>
        <p:spPr>
          <a:xfrm flipV="true">
            <a:off x="13881299" y="4748725"/>
            <a:ext cx="699383" cy="564471"/>
          </a:xfrm>
          <a:prstGeom prst="line">
            <a:avLst/>
          </a:prstGeom>
          <a:ln cap="flat" w="38100">
            <a:solidFill>
              <a:srgbClr val="F1D021"/>
            </a:solidFill>
            <a:prstDash val="solid"/>
            <a:headEnd type="none" len="sm" w="sm"/>
            <a:tailEnd type="none" len="sm" w="sm"/>
          </a:ln>
        </p:spPr>
      </p:sp>
      <p:sp>
        <p:nvSpPr>
          <p:cNvPr name="TextBox 23" id="23"/>
          <p:cNvSpPr txBox="true"/>
          <p:nvPr/>
        </p:nvSpPr>
        <p:spPr>
          <a:xfrm rot="0">
            <a:off x="2758329" y="2822597"/>
            <a:ext cx="12771343" cy="490855"/>
          </a:xfrm>
          <a:prstGeom prst="rect">
            <a:avLst/>
          </a:prstGeom>
        </p:spPr>
        <p:txBody>
          <a:bodyPr anchor="t" rtlCol="false" tIns="0" lIns="0" bIns="0" rIns="0">
            <a:spAutoFit/>
          </a:bodyPr>
          <a:lstStyle/>
          <a:p>
            <a:pPr algn="ctr" marL="0" indent="0" lvl="0">
              <a:lnSpc>
                <a:spcPts val="3919"/>
              </a:lnSpc>
              <a:spcBef>
                <a:spcPct val="0"/>
              </a:spcBef>
            </a:pPr>
            <a:r>
              <a:rPr lang="en-US" sz="2799" strike="noStrike" u="none">
                <a:solidFill>
                  <a:srgbClr val="0B2770"/>
                </a:solidFill>
                <a:latin typeface="コーポレート・ロゴ丸"/>
                <a:ea typeface="コーポレート・ロゴ丸"/>
                <a:cs typeface="コーポレート・ロゴ丸"/>
                <a:sym typeface="コーポレート・ロゴ丸"/>
              </a:rPr>
              <a:t>成</a:t>
            </a:r>
            <a:r>
              <a:rPr lang="en-US" sz="2799" strike="noStrike" u="none">
                <a:solidFill>
                  <a:srgbClr val="0B2770"/>
                </a:solidFill>
                <a:latin typeface="コーポレート・ロゴ丸"/>
                <a:ea typeface="コーポレート・ロゴ丸"/>
                <a:cs typeface="コーポレート・ロゴ丸"/>
                <a:sym typeface="コーポレート・ロゴ丸"/>
              </a:rPr>
              <a:t>功に導く</a:t>
            </a:r>
            <a:r>
              <a:rPr lang="en-US" sz="2799" strike="noStrike" u="none">
                <a:solidFill>
                  <a:srgbClr val="0B2770"/>
                </a:solidFill>
                <a:latin typeface="コーポレート・ロゴ丸"/>
                <a:ea typeface="コーポレート・ロゴ丸"/>
                <a:cs typeface="コーポレート・ロゴ丸"/>
                <a:sym typeface="コーポレート・ロゴ丸"/>
              </a:rPr>
              <a:t>、</a:t>
            </a:r>
            <a:r>
              <a:rPr lang="en-US" sz="2799" strike="noStrike" u="none">
                <a:solidFill>
                  <a:srgbClr val="0B2770"/>
                </a:solidFill>
                <a:latin typeface="コーポレート・ロゴ丸"/>
                <a:ea typeface="コーポレート・ロゴ丸"/>
                <a:cs typeface="コーポレート・ロゴ丸"/>
                <a:sym typeface="コーポレート・ロゴ丸"/>
              </a:rPr>
              <a:t>具体的なアクション</a:t>
            </a:r>
            <a:r>
              <a:rPr lang="en-US" sz="2799" strike="noStrike" u="none">
                <a:solidFill>
                  <a:srgbClr val="0B2770"/>
                </a:solidFill>
                <a:latin typeface="コーポレート・ロゴ丸"/>
                <a:ea typeface="コーポレート・ロゴ丸"/>
                <a:cs typeface="コーポレート・ロゴ丸"/>
                <a:sym typeface="コーポレート・ロゴ丸"/>
              </a:rPr>
              <a:t>プラン</a:t>
            </a:r>
          </a:p>
        </p:txBody>
      </p:sp>
      <p:sp>
        <p:nvSpPr>
          <p:cNvPr name="TextBox 24" id="24"/>
          <p:cNvSpPr txBox="true"/>
          <p:nvPr/>
        </p:nvSpPr>
        <p:spPr>
          <a:xfrm rot="0">
            <a:off x="1028700" y="758191"/>
            <a:ext cx="10228796" cy="972693"/>
          </a:xfrm>
          <a:prstGeom prst="rect">
            <a:avLst/>
          </a:prstGeom>
        </p:spPr>
        <p:txBody>
          <a:bodyPr anchor="t" rtlCol="false" tIns="0" lIns="0" bIns="0" rIns="0">
            <a:spAutoFit/>
          </a:bodyPr>
          <a:lstStyle/>
          <a:p>
            <a:pPr algn="l">
              <a:lnSpc>
                <a:spcPts val="7812"/>
              </a:lnSpc>
            </a:pPr>
            <a:r>
              <a:rPr lang="en-US" sz="5580">
                <a:solidFill>
                  <a:srgbClr val="0B2770"/>
                </a:solidFill>
                <a:latin typeface="コーポレート・ロゴ丸"/>
                <a:ea typeface="コーポレート・ロゴ丸"/>
                <a:cs typeface="コーポレート・ロゴ丸"/>
                <a:sym typeface="コーポレート・ロゴ丸"/>
              </a:rPr>
              <a:t>売上成長の予測根拠について</a:t>
            </a:r>
          </a:p>
        </p:txBody>
      </p:sp>
      <p:sp>
        <p:nvSpPr>
          <p:cNvPr name="TextBox 25" id="25"/>
          <p:cNvSpPr txBox="true"/>
          <p:nvPr/>
        </p:nvSpPr>
        <p:spPr>
          <a:xfrm rot="0">
            <a:off x="2758329" y="7976736"/>
            <a:ext cx="13704577" cy="1854920"/>
          </a:xfrm>
          <a:prstGeom prst="rect">
            <a:avLst/>
          </a:prstGeom>
        </p:spPr>
        <p:txBody>
          <a:bodyPr anchor="t" rtlCol="false" tIns="0" lIns="0" bIns="0" rIns="0">
            <a:spAutoFit/>
          </a:bodyPr>
          <a:lstStyle/>
          <a:p>
            <a:pPr algn="ctr">
              <a:lnSpc>
                <a:spcPts val="5040"/>
              </a:lnSpc>
            </a:pPr>
            <a:r>
              <a:rPr lang="en-US" sz="3600">
                <a:solidFill>
                  <a:srgbClr val="0B2770"/>
                </a:solidFill>
                <a:latin typeface="コーポレート・ロゴ丸"/>
                <a:ea typeface="コーポレート・ロゴ丸"/>
                <a:cs typeface="コーポレート・ロゴ丸"/>
                <a:sym typeface="コーポレート・ロゴ丸"/>
              </a:rPr>
              <a:t>なぜ「現実的」と言えるのか</a:t>
            </a:r>
          </a:p>
          <a:p>
            <a:pPr algn="ctr">
              <a:lnSpc>
                <a:spcPts val="5040"/>
              </a:lnSpc>
            </a:pPr>
            <a:r>
              <a:rPr lang="en-US" sz="3600">
                <a:solidFill>
                  <a:srgbClr val="0B2770"/>
                </a:solidFill>
                <a:latin typeface="コーポレート・ロゴ丸"/>
                <a:ea typeface="コーポレート・ロゴ丸"/>
                <a:cs typeface="コーポレート・ロゴ丸"/>
                <a:sym typeface="コーポレート・ロゴ丸"/>
              </a:rPr>
              <a:t>月60～100人規模の獲得は全国向けアプリとしては控えめ</a:t>
            </a:r>
          </a:p>
          <a:p>
            <a:pPr algn="ctr">
              <a:lnSpc>
                <a:spcPts val="4680"/>
              </a:lnSpc>
            </a:pPr>
          </a:p>
        </p:txBody>
      </p:sp>
      <p:sp>
        <p:nvSpPr>
          <p:cNvPr name="TextBox 26" id="26"/>
          <p:cNvSpPr txBox="true"/>
          <p:nvPr/>
        </p:nvSpPr>
        <p:spPr>
          <a:xfrm rot="0">
            <a:off x="2425355" y="5808034"/>
            <a:ext cx="3163200" cy="447393"/>
          </a:xfrm>
          <a:prstGeom prst="rect">
            <a:avLst/>
          </a:prstGeom>
        </p:spPr>
        <p:txBody>
          <a:bodyPr anchor="t" rtlCol="false" tIns="0" lIns="0" bIns="0" rIns="0">
            <a:spAutoFit/>
          </a:bodyPr>
          <a:lstStyle/>
          <a:p>
            <a:pPr algn="ctr">
              <a:lnSpc>
                <a:spcPts val="3606"/>
              </a:lnSpc>
            </a:pPr>
            <a:r>
              <a:rPr lang="en-US" sz="2575">
                <a:solidFill>
                  <a:srgbClr val="0B2770"/>
                </a:solidFill>
                <a:latin typeface="コーポレート・ロゴ丸"/>
                <a:ea typeface="コーポレート・ロゴ丸"/>
                <a:cs typeface="コーポレート・ロゴ丸"/>
                <a:sym typeface="コーポレート・ロゴ丸"/>
              </a:rPr>
              <a:t>市場ニーズの大きさ</a:t>
            </a:r>
          </a:p>
        </p:txBody>
      </p:sp>
      <p:sp>
        <p:nvSpPr>
          <p:cNvPr name="TextBox 27" id="27"/>
          <p:cNvSpPr txBox="true"/>
          <p:nvPr/>
        </p:nvSpPr>
        <p:spPr>
          <a:xfrm rot="0">
            <a:off x="5871872" y="5580198"/>
            <a:ext cx="3163200" cy="903067"/>
          </a:xfrm>
          <a:prstGeom prst="rect">
            <a:avLst/>
          </a:prstGeom>
        </p:spPr>
        <p:txBody>
          <a:bodyPr anchor="t" rtlCol="false" tIns="0" lIns="0" bIns="0" rIns="0">
            <a:spAutoFit/>
          </a:bodyPr>
          <a:lstStyle/>
          <a:p>
            <a:pPr algn="ctr">
              <a:lnSpc>
                <a:spcPts val="3606"/>
              </a:lnSpc>
            </a:pPr>
            <a:r>
              <a:rPr lang="en-US" sz="2575">
                <a:solidFill>
                  <a:srgbClr val="0B2770"/>
                </a:solidFill>
                <a:latin typeface="コーポレート・ロゴ丸"/>
                <a:ea typeface="コーポレート・ロゴ丸"/>
                <a:cs typeface="コーポレート・ロゴ丸"/>
                <a:sym typeface="コーポレート・ロゴ丸"/>
              </a:rPr>
              <a:t>継続課金型</a:t>
            </a:r>
          </a:p>
          <a:p>
            <a:pPr algn="ctr">
              <a:lnSpc>
                <a:spcPts val="3606"/>
              </a:lnSpc>
            </a:pPr>
            <a:r>
              <a:rPr lang="en-US" sz="2575">
                <a:solidFill>
                  <a:srgbClr val="0B2770"/>
                </a:solidFill>
                <a:latin typeface="コーポレート・ロゴ丸"/>
                <a:ea typeface="コーポレート・ロゴ丸"/>
                <a:cs typeface="コーポレート・ロゴ丸"/>
                <a:sym typeface="コーポレート・ロゴ丸"/>
              </a:rPr>
              <a:t>ビジネスである</a:t>
            </a:r>
          </a:p>
        </p:txBody>
      </p:sp>
      <p:sp>
        <p:nvSpPr>
          <p:cNvPr name="TextBox 28" id="28"/>
          <p:cNvSpPr txBox="true"/>
          <p:nvPr/>
        </p:nvSpPr>
        <p:spPr>
          <a:xfrm rot="0">
            <a:off x="9309625" y="5580198"/>
            <a:ext cx="3163200" cy="903067"/>
          </a:xfrm>
          <a:prstGeom prst="rect">
            <a:avLst/>
          </a:prstGeom>
        </p:spPr>
        <p:txBody>
          <a:bodyPr anchor="t" rtlCol="false" tIns="0" lIns="0" bIns="0" rIns="0">
            <a:spAutoFit/>
          </a:bodyPr>
          <a:lstStyle/>
          <a:p>
            <a:pPr algn="ctr">
              <a:lnSpc>
                <a:spcPts val="3606"/>
              </a:lnSpc>
            </a:pPr>
            <a:r>
              <a:rPr lang="en-US" sz="2575">
                <a:solidFill>
                  <a:srgbClr val="0B2770"/>
                </a:solidFill>
                <a:latin typeface="コーポレート・ロゴ丸"/>
                <a:ea typeface="コーポレート・ロゴ丸"/>
                <a:cs typeface="コーポレート・ロゴ丸"/>
                <a:sym typeface="コーポレート・ロゴ丸"/>
              </a:rPr>
              <a:t>段階的に集客</a:t>
            </a:r>
          </a:p>
          <a:p>
            <a:pPr algn="ctr">
              <a:lnSpc>
                <a:spcPts val="3606"/>
              </a:lnSpc>
            </a:pPr>
            <a:r>
              <a:rPr lang="en-US" sz="2575">
                <a:solidFill>
                  <a:srgbClr val="0B2770"/>
                </a:solidFill>
                <a:latin typeface="コーポレート・ロゴ丸"/>
                <a:ea typeface="コーポレート・ロゴ丸"/>
                <a:cs typeface="コーポレート・ロゴ丸"/>
                <a:sym typeface="コーポレート・ロゴ丸"/>
              </a:rPr>
              <a:t>チャネルが拡大</a:t>
            </a:r>
          </a:p>
        </p:txBody>
      </p:sp>
      <p:sp>
        <p:nvSpPr>
          <p:cNvPr name="TextBox 29" id="29"/>
          <p:cNvSpPr txBox="true"/>
          <p:nvPr/>
        </p:nvSpPr>
        <p:spPr>
          <a:xfrm rot="0">
            <a:off x="12817421" y="5808034"/>
            <a:ext cx="3163200" cy="447393"/>
          </a:xfrm>
          <a:prstGeom prst="rect">
            <a:avLst/>
          </a:prstGeom>
        </p:spPr>
        <p:txBody>
          <a:bodyPr anchor="t" rtlCol="false" tIns="0" lIns="0" bIns="0" rIns="0">
            <a:spAutoFit/>
          </a:bodyPr>
          <a:lstStyle/>
          <a:p>
            <a:pPr algn="ctr">
              <a:lnSpc>
                <a:spcPts val="3606"/>
              </a:lnSpc>
            </a:pPr>
            <a:r>
              <a:rPr lang="en-US" sz="2575">
                <a:solidFill>
                  <a:srgbClr val="0B2770"/>
                </a:solidFill>
                <a:latin typeface="コーポレート・ロゴ丸"/>
                <a:ea typeface="コーポレート・ロゴ丸"/>
                <a:cs typeface="コーポレート・ロゴ丸"/>
                <a:sym typeface="コーポレート・ロゴ丸"/>
              </a:rPr>
              <a:t>主力プランへの集中</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AutoShape 2" id="2"/>
          <p:cNvSpPr/>
          <p:nvPr/>
        </p:nvSpPr>
        <p:spPr>
          <a:xfrm>
            <a:off x="680775" y="2045209"/>
            <a:ext cx="16926450" cy="0"/>
          </a:xfrm>
          <a:prstGeom prst="line">
            <a:avLst/>
          </a:prstGeom>
          <a:ln cap="flat" w="19050">
            <a:solidFill>
              <a:srgbClr val="0B2770"/>
            </a:solidFill>
            <a:prstDash val="solid"/>
            <a:headEnd type="none" len="sm" w="sm"/>
            <a:tailEnd type="none" len="sm" w="sm"/>
          </a:ln>
        </p:spPr>
      </p:sp>
      <p:sp>
        <p:nvSpPr>
          <p:cNvPr name="Freeform 3" id="3"/>
          <p:cNvSpPr/>
          <p:nvPr/>
        </p:nvSpPr>
        <p:spPr>
          <a:xfrm flipH="false" flipV="false" rot="-1306440">
            <a:off x="15556646" y="2582330"/>
            <a:ext cx="2279927" cy="2780399"/>
          </a:xfrm>
          <a:custGeom>
            <a:avLst/>
            <a:gdLst/>
            <a:ahLst/>
            <a:cxnLst/>
            <a:rect r="r" b="b" t="t" l="l"/>
            <a:pathLst>
              <a:path h="2780399" w="2279927">
                <a:moveTo>
                  <a:pt x="0" y="0"/>
                </a:moveTo>
                <a:lnTo>
                  <a:pt x="2279927" y="0"/>
                </a:lnTo>
                <a:lnTo>
                  <a:pt x="2279927" y="2780399"/>
                </a:lnTo>
                <a:lnTo>
                  <a:pt x="0" y="27803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30561" y="5372531"/>
            <a:ext cx="4208959" cy="562108"/>
            <a:chOff x="0" y="0"/>
            <a:chExt cx="1108533" cy="148045"/>
          </a:xfrm>
        </p:grpSpPr>
        <p:sp>
          <p:nvSpPr>
            <p:cNvPr name="Freeform 5" id="5"/>
            <p:cNvSpPr/>
            <p:nvPr/>
          </p:nvSpPr>
          <p:spPr>
            <a:xfrm flipH="false" flipV="false" rot="0">
              <a:off x="0" y="0"/>
              <a:ext cx="1108533" cy="148045"/>
            </a:xfrm>
            <a:custGeom>
              <a:avLst/>
              <a:gdLst/>
              <a:ahLst/>
              <a:cxnLst/>
              <a:rect r="r" b="b" t="t" l="l"/>
              <a:pathLst>
                <a:path h="148045" w="1108533">
                  <a:moveTo>
                    <a:pt x="0" y="0"/>
                  </a:moveTo>
                  <a:lnTo>
                    <a:pt x="1108533" y="0"/>
                  </a:lnTo>
                  <a:lnTo>
                    <a:pt x="1108533" y="148045"/>
                  </a:lnTo>
                  <a:lnTo>
                    <a:pt x="0" y="148045"/>
                  </a:lnTo>
                  <a:close/>
                </a:path>
              </a:pathLst>
            </a:custGeom>
            <a:solidFill>
              <a:srgbClr val="87BC8A"/>
            </a:solidFill>
          </p:spPr>
        </p:sp>
        <p:sp>
          <p:nvSpPr>
            <p:cNvPr name="TextBox 6" id="6"/>
            <p:cNvSpPr txBox="true"/>
            <p:nvPr/>
          </p:nvSpPr>
          <p:spPr>
            <a:xfrm>
              <a:off x="0" y="-28575"/>
              <a:ext cx="1108533" cy="17662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7039520" y="5372531"/>
            <a:ext cx="4208959" cy="562108"/>
            <a:chOff x="0" y="0"/>
            <a:chExt cx="1108533" cy="148045"/>
          </a:xfrm>
        </p:grpSpPr>
        <p:sp>
          <p:nvSpPr>
            <p:cNvPr name="Freeform 8" id="8"/>
            <p:cNvSpPr/>
            <p:nvPr/>
          </p:nvSpPr>
          <p:spPr>
            <a:xfrm flipH="false" flipV="false" rot="0">
              <a:off x="0" y="0"/>
              <a:ext cx="1108533" cy="148045"/>
            </a:xfrm>
            <a:custGeom>
              <a:avLst/>
              <a:gdLst/>
              <a:ahLst/>
              <a:cxnLst/>
              <a:rect r="r" b="b" t="t" l="l"/>
              <a:pathLst>
                <a:path h="148045" w="1108533">
                  <a:moveTo>
                    <a:pt x="0" y="0"/>
                  </a:moveTo>
                  <a:lnTo>
                    <a:pt x="1108533" y="0"/>
                  </a:lnTo>
                  <a:lnTo>
                    <a:pt x="1108533" y="148045"/>
                  </a:lnTo>
                  <a:lnTo>
                    <a:pt x="0" y="148045"/>
                  </a:lnTo>
                  <a:close/>
                </a:path>
              </a:pathLst>
            </a:custGeom>
            <a:solidFill>
              <a:srgbClr val="E9D468"/>
            </a:solidFill>
          </p:spPr>
        </p:sp>
        <p:sp>
          <p:nvSpPr>
            <p:cNvPr name="TextBox 9" id="9"/>
            <p:cNvSpPr txBox="true"/>
            <p:nvPr/>
          </p:nvSpPr>
          <p:spPr>
            <a:xfrm>
              <a:off x="0" y="-28575"/>
              <a:ext cx="1108533" cy="17662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1248480" y="5372531"/>
            <a:ext cx="4208959" cy="562108"/>
            <a:chOff x="0" y="0"/>
            <a:chExt cx="1108533" cy="148045"/>
          </a:xfrm>
        </p:grpSpPr>
        <p:sp>
          <p:nvSpPr>
            <p:cNvPr name="Freeform 11" id="11"/>
            <p:cNvSpPr/>
            <p:nvPr/>
          </p:nvSpPr>
          <p:spPr>
            <a:xfrm flipH="false" flipV="false" rot="0">
              <a:off x="0" y="0"/>
              <a:ext cx="1108533" cy="148045"/>
            </a:xfrm>
            <a:custGeom>
              <a:avLst/>
              <a:gdLst/>
              <a:ahLst/>
              <a:cxnLst/>
              <a:rect r="r" b="b" t="t" l="l"/>
              <a:pathLst>
                <a:path h="148045" w="1108533">
                  <a:moveTo>
                    <a:pt x="0" y="0"/>
                  </a:moveTo>
                  <a:lnTo>
                    <a:pt x="1108533" y="0"/>
                  </a:lnTo>
                  <a:lnTo>
                    <a:pt x="1108533" y="148045"/>
                  </a:lnTo>
                  <a:lnTo>
                    <a:pt x="0" y="148045"/>
                  </a:lnTo>
                  <a:close/>
                </a:path>
              </a:pathLst>
            </a:custGeom>
            <a:solidFill>
              <a:srgbClr val="A0C4E2"/>
            </a:solidFill>
          </p:spPr>
        </p:sp>
        <p:sp>
          <p:nvSpPr>
            <p:cNvPr name="TextBox 12" id="12"/>
            <p:cNvSpPr txBox="true"/>
            <p:nvPr/>
          </p:nvSpPr>
          <p:spPr>
            <a:xfrm>
              <a:off x="0" y="-28575"/>
              <a:ext cx="1108533" cy="176620"/>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V="true">
            <a:off x="4935041" y="4811330"/>
            <a:ext cx="0" cy="684516"/>
          </a:xfrm>
          <a:prstGeom prst="line">
            <a:avLst/>
          </a:prstGeom>
          <a:ln cap="flat" w="123825">
            <a:solidFill>
              <a:srgbClr val="87BC8A"/>
            </a:solidFill>
            <a:prstDash val="solid"/>
            <a:headEnd type="none" len="sm" w="sm"/>
            <a:tailEnd type="none" len="sm" w="sm"/>
          </a:ln>
        </p:spPr>
      </p:sp>
      <p:sp>
        <p:nvSpPr>
          <p:cNvPr name="AutoShape 14" id="14"/>
          <p:cNvSpPr/>
          <p:nvPr/>
        </p:nvSpPr>
        <p:spPr>
          <a:xfrm flipV="true">
            <a:off x="9144000" y="5789757"/>
            <a:ext cx="0" cy="684516"/>
          </a:xfrm>
          <a:prstGeom prst="line">
            <a:avLst/>
          </a:prstGeom>
          <a:ln cap="flat" w="123825">
            <a:solidFill>
              <a:srgbClr val="E9D468"/>
            </a:solidFill>
            <a:prstDash val="solid"/>
            <a:headEnd type="none" len="sm" w="sm"/>
            <a:tailEnd type="none" len="sm" w="sm"/>
          </a:ln>
        </p:spPr>
      </p:sp>
      <p:sp>
        <p:nvSpPr>
          <p:cNvPr name="AutoShape 15" id="15"/>
          <p:cNvSpPr/>
          <p:nvPr/>
        </p:nvSpPr>
        <p:spPr>
          <a:xfrm flipV="true">
            <a:off x="13352351" y="4832897"/>
            <a:ext cx="0" cy="684516"/>
          </a:xfrm>
          <a:prstGeom prst="line">
            <a:avLst/>
          </a:prstGeom>
          <a:ln cap="flat" w="123825">
            <a:solidFill>
              <a:srgbClr val="A0C4E2"/>
            </a:solidFill>
            <a:prstDash val="solid"/>
            <a:headEnd type="none" len="sm" w="sm"/>
            <a:tailEnd type="none" len="sm" w="sm"/>
          </a:ln>
        </p:spPr>
      </p:sp>
      <p:grpSp>
        <p:nvGrpSpPr>
          <p:cNvPr name="Group 16" id="16"/>
          <p:cNvGrpSpPr/>
          <p:nvPr/>
        </p:nvGrpSpPr>
        <p:grpSpPr>
          <a:xfrm rot="0">
            <a:off x="4816260" y="5534804"/>
            <a:ext cx="237562" cy="23756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025219" y="5534804"/>
            <a:ext cx="237562" cy="23756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3234179" y="5534804"/>
            <a:ext cx="237562" cy="23756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4015493" y="3603429"/>
            <a:ext cx="1839096" cy="1284936"/>
            <a:chOff x="0" y="0"/>
            <a:chExt cx="589371" cy="411781"/>
          </a:xfrm>
        </p:grpSpPr>
        <p:sp>
          <p:nvSpPr>
            <p:cNvPr name="Freeform 26" id="26"/>
            <p:cNvSpPr/>
            <p:nvPr/>
          </p:nvSpPr>
          <p:spPr>
            <a:xfrm flipH="false" flipV="false" rot="0">
              <a:off x="0" y="0"/>
              <a:ext cx="589371" cy="411781"/>
            </a:xfrm>
            <a:custGeom>
              <a:avLst/>
              <a:gdLst/>
              <a:ahLst/>
              <a:cxnLst/>
              <a:rect r="r" b="b" t="t" l="l"/>
              <a:pathLst>
                <a:path h="411781" w="589371">
                  <a:moveTo>
                    <a:pt x="294685" y="0"/>
                  </a:moveTo>
                  <a:cubicBezTo>
                    <a:pt x="131935" y="0"/>
                    <a:pt x="0" y="92180"/>
                    <a:pt x="0" y="205890"/>
                  </a:cubicBezTo>
                  <a:cubicBezTo>
                    <a:pt x="0" y="319600"/>
                    <a:pt x="131935" y="411781"/>
                    <a:pt x="294685" y="411781"/>
                  </a:cubicBezTo>
                  <a:cubicBezTo>
                    <a:pt x="457436" y="411781"/>
                    <a:pt x="589371" y="319600"/>
                    <a:pt x="589371" y="205890"/>
                  </a:cubicBezTo>
                  <a:cubicBezTo>
                    <a:pt x="589371" y="92180"/>
                    <a:pt x="457436" y="0"/>
                    <a:pt x="294685" y="0"/>
                  </a:cubicBezTo>
                  <a:close/>
                </a:path>
              </a:pathLst>
            </a:custGeom>
            <a:solidFill>
              <a:srgbClr val="87BC8A"/>
            </a:solidFill>
          </p:spPr>
        </p:sp>
        <p:sp>
          <p:nvSpPr>
            <p:cNvPr name="TextBox 27" id="27"/>
            <p:cNvSpPr txBox="true"/>
            <p:nvPr/>
          </p:nvSpPr>
          <p:spPr>
            <a:xfrm>
              <a:off x="55254" y="10029"/>
              <a:ext cx="478864" cy="363147"/>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028700" y="605791"/>
            <a:ext cx="14371777" cy="972693"/>
          </a:xfrm>
          <a:prstGeom prst="rect">
            <a:avLst/>
          </a:prstGeom>
        </p:spPr>
        <p:txBody>
          <a:bodyPr anchor="t" rtlCol="false" tIns="0" lIns="0" bIns="0" rIns="0">
            <a:spAutoFit/>
          </a:bodyPr>
          <a:lstStyle/>
          <a:p>
            <a:pPr algn="l">
              <a:lnSpc>
                <a:spcPts val="7812"/>
              </a:lnSpc>
            </a:pPr>
            <a:r>
              <a:rPr lang="en-US" sz="5580">
                <a:solidFill>
                  <a:srgbClr val="0B2770"/>
                </a:solidFill>
                <a:latin typeface="コーポレート・ロゴ丸"/>
                <a:ea typeface="コーポレート・ロゴ丸"/>
                <a:cs typeface="コーポレート・ロゴ丸"/>
                <a:sym typeface="コーポレート・ロゴ丸"/>
              </a:rPr>
              <a:t>人数・売上設定</a:t>
            </a:r>
          </a:p>
        </p:txBody>
      </p:sp>
      <p:sp>
        <p:nvSpPr>
          <p:cNvPr name="TextBox 29" id="29"/>
          <p:cNvSpPr txBox="true"/>
          <p:nvPr/>
        </p:nvSpPr>
        <p:spPr>
          <a:xfrm rot="0">
            <a:off x="3046931" y="8757227"/>
            <a:ext cx="11956576" cy="613411"/>
          </a:xfrm>
          <a:prstGeom prst="rect">
            <a:avLst/>
          </a:prstGeom>
        </p:spPr>
        <p:txBody>
          <a:bodyPr anchor="t" rtlCol="false" tIns="0" lIns="0" bIns="0" rIns="0">
            <a:spAutoFit/>
          </a:bodyPr>
          <a:lstStyle/>
          <a:p>
            <a:pPr algn="ctr">
              <a:lnSpc>
                <a:spcPts val="5114"/>
              </a:lnSpc>
            </a:pPr>
            <a:r>
              <a:rPr lang="en-US" sz="3099">
                <a:solidFill>
                  <a:srgbClr val="0B2770"/>
                </a:solidFill>
                <a:latin typeface="コーポレート・ロゴ丸"/>
                <a:ea typeface="コーポレート・ロゴ丸"/>
                <a:cs typeface="コーポレート・ロゴ丸"/>
                <a:sym typeface="コーポレート・ロゴ丸"/>
              </a:rPr>
              <a:t>利用者の大半がタブレット貸出プランを選択すると想定</a:t>
            </a:r>
          </a:p>
        </p:txBody>
      </p:sp>
      <p:sp>
        <p:nvSpPr>
          <p:cNvPr name="TextBox 30" id="30"/>
          <p:cNvSpPr txBox="true"/>
          <p:nvPr/>
        </p:nvSpPr>
        <p:spPr>
          <a:xfrm rot="0">
            <a:off x="3738772" y="3896330"/>
            <a:ext cx="2392536" cy="622935"/>
          </a:xfrm>
          <a:prstGeom prst="rect">
            <a:avLst/>
          </a:prstGeom>
        </p:spPr>
        <p:txBody>
          <a:bodyPr anchor="t" rtlCol="false" tIns="0" lIns="0" bIns="0" rIns="0">
            <a:spAutoFit/>
          </a:bodyPr>
          <a:lstStyle/>
          <a:p>
            <a:pPr algn="ctr">
              <a:lnSpc>
                <a:spcPts val="5039"/>
              </a:lnSpc>
            </a:pPr>
            <a:r>
              <a:rPr lang="en-US" sz="3599">
                <a:solidFill>
                  <a:srgbClr val="FFFFFF"/>
                </a:solidFill>
                <a:latin typeface="コーポレート・ロゴ丸"/>
                <a:ea typeface="コーポレート・ロゴ丸"/>
                <a:cs typeface="コーポレート・ロゴ丸"/>
                <a:sym typeface="コーポレート・ロゴ丸"/>
              </a:rPr>
              <a:t>一年目</a:t>
            </a:r>
          </a:p>
        </p:txBody>
      </p:sp>
      <p:grpSp>
        <p:nvGrpSpPr>
          <p:cNvPr name="Group 31" id="31"/>
          <p:cNvGrpSpPr/>
          <p:nvPr/>
        </p:nvGrpSpPr>
        <p:grpSpPr>
          <a:xfrm rot="0">
            <a:off x="8224148" y="6389338"/>
            <a:ext cx="1839096" cy="1284936"/>
            <a:chOff x="0" y="0"/>
            <a:chExt cx="589371" cy="411781"/>
          </a:xfrm>
        </p:grpSpPr>
        <p:sp>
          <p:nvSpPr>
            <p:cNvPr name="Freeform 32" id="32"/>
            <p:cNvSpPr/>
            <p:nvPr/>
          </p:nvSpPr>
          <p:spPr>
            <a:xfrm flipH="false" flipV="false" rot="0">
              <a:off x="0" y="0"/>
              <a:ext cx="589371" cy="411781"/>
            </a:xfrm>
            <a:custGeom>
              <a:avLst/>
              <a:gdLst/>
              <a:ahLst/>
              <a:cxnLst/>
              <a:rect r="r" b="b" t="t" l="l"/>
              <a:pathLst>
                <a:path h="411781" w="589371">
                  <a:moveTo>
                    <a:pt x="294685" y="0"/>
                  </a:moveTo>
                  <a:cubicBezTo>
                    <a:pt x="131935" y="0"/>
                    <a:pt x="0" y="92180"/>
                    <a:pt x="0" y="205890"/>
                  </a:cubicBezTo>
                  <a:cubicBezTo>
                    <a:pt x="0" y="319600"/>
                    <a:pt x="131935" y="411781"/>
                    <a:pt x="294685" y="411781"/>
                  </a:cubicBezTo>
                  <a:cubicBezTo>
                    <a:pt x="457436" y="411781"/>
                    <a:pt x="589371" y="319600"/>
                    <a:pt x="589371" y="205890"/>
                  </a:cubicBezTo>
                  <a:cubicBezTo>
                    <a:pt x="589371" y="92180"/>
                    <a:pt x="457436" y="0"/>
                    <a:pt x="294685" y="0"/>
                  </a:cubicBezTo>
                  <a:close/>
                </a:path>
              </a:pathLst>
            </a:custGeom>
            <a:solidFill>
              <a:srgbClr val="E9D468"/>
            </a:solidFill>
          </p:spPr>
        </p:sp>
        <p:sp>
          <p:nvSpPr>
            <p:cNvPr name="TextBox 33" id="33"/>
            <p:cNvSpPr txBox="true"/>
            <p:nvPr/>
          </p:nvSpPr>
          <p:spPr>
            <a:xfrm>
              <a:off x="55254" y="10029"/>
              <a:ext cx="478864" cy="363147"/>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7947732" y="6699192"/>
            <a:ext cx="2392536" cy="622935"/>
          </a:xfrm>
          <a:prstGeom prst="rect">
            <a:avLst/>
          </a:prstGeom>
        </p:spPr>
        <p:txBody>
          <a:bodyPr anchor="t" rtlCol="false" tIns="0" lIns="0" bIns="0" rIns="0">
            <a:spAutoFit/>
          </a:bodyPr>
          <a:lstStyle/>
          <a:p>
            <a:pPr algn="ctr">
              <a:lnSpc>
                <a:spcPts val="5039"/>
              </a:lnSpc>
            </a:pPr>
            <a:r>
              <a:rPr lang="en-US" sz="3599">
                <a:solidFill>
                  <a:srgbClr val="FFFFFF"/>
                </a:solidFill>
                <a:latin typeface="コーポレート・ロゴ丸"/>
                <a:ea typeface="コーポレート・ロゴ丸"/>
                <a:cs typeface="コーポレート・ロゴ丸"/>
                <a:sym typeface="コーポレート・ロゴ丸"/>
              </a:rPr>
              <a:t>二年目</a:t>
            </a:r>
          </a:p>
        </p:txBody>
      </p:sp>
      <p:grpSp>
        <p:nvGrpSpPr>
          <p:cNvPr name="Group 35" id="35"/>
          <p:cNvGrpSpPr/>
          <p:nvPr/>
        </p:nvGrpSpPr>
        <p:grpSpPr>
          <a:xfrm rot="0">
            <a:off x="12432803" y="3603429"/>
            <a:ext cx="1839096" cy="1284936"/>
            <a:chOff x="0" y="0"/>
            <a:chExt cx="589371" cy="411781"/>
          </a:xfrm>
        </p:grpSpPr>
        <p:sp>
          <p:nvSpPr>
            <p:cNvPr name="Freeform 36" id="36"/>
            <p:cNvSpPr/>
            <p:nvPr/>
          </p:nvSpPr>
          <p:spPr>
            <a:xfrm flipH="false" flipV="false" rot="0">
              <a:off x="0" y="0"/>
              <a:ext cx="589371" cy="411781"/>
            </a:xfrm>
            <a:custGeom>
              <a:avLst/>
              <a:gdLst/>
              <a:ahLst/>
              <a:cxnLst/>
              <a:rect r="r" b="b" t="t" l="l"/>
              <a:pathLst>
                <a:path h="411781" w="589371">
                  <a:moveTo>
                    <a:pt x="294685" y="0"/>
                  </a:moveTo>
                  <a:cubicBezTo>
                    <a:pt x="131935" y="0"/>
                    <a:pt x="0" y="92180"/>
                    <a:pt x="0" y="205890"/>
                  </a:cubicBezTo>
                  <a:cubicBezTo>
                    <a:pt x="0" y="319600"/>
                    <a:pt x="131935" y="411781"/>
                    <a:pt x="294685" y="411781"/>
                  </a:cubicBezTo>
                  <a:cubicBezTo>
                    <a:pt x="457436" y="411781"/>
                    <a:pt x="589371" y="319600"/>
                    <a:pt x="589371" y="205890"/>
                  </a:cubicBezTo>
                  <a:cubicBezTo>
                    <a:pt x="589371" y="92180"/>
                    <a:pt x="457436" y="0"/>
                    <a:pt x="294685" y="0"/>
                  </a:cubicBezTo>
                  <a:close/>
                </a:path>
              </a:pathLst>
            </a:custGeom>
            <a:solidFill>
              <a:srgbClr val="A0C4E2"/>
            </a:solidFill>
          </p:spPr>
        </p:sp>
        <p:sp>
          <p:nvSpPr>
            <p:cNvPr name="TextBox 37" id="37"/>
            <p:cNvSpPr txBox="true"/>
            <p:nvPr/>
          </p:nvSpPr>
          <p:spPr>
            <a:xfrm>
              <a:off x="55254" y="10029"/>
              <a:ext cx="478864" cy="363147"/>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12156082" y="3896330"/>
            <a:ext cx="2392536" cy="622935"/>
          </a:xfrm>
          <a:prstGeom prst="rect">
            <a:avLst/>
          </a:prstGeom>
        </p:spPr>
        <p:txBody>
          <a:bodyPr anchor="t" rtlCol="false" tIns="0" lIns="0" bIns="0" rIns="0">
            <a:spAutoFit/>
          </a:bodyPr>
          <a:lstStyle/>
          <a:p>
            <a:pPr algn="ctr">
              <a:lnSpc>
                <a:spcPts val="5039"/>
              </a:lnSpc>
            </a:pPr>
            <a:r>
              <a:rPr lang="en-US" sz="3599">
                <a:solidFill>
                  <a:srgbClr val="FFFFFF"/>
                </a:solidFill>
                <a:latin typeface="コーポレート・ロゴ丸"/>
                <a:ea typeface="コーポレート・ロゴ丸"/>
                <a:cs typeface="コーポレート・ロゴ丸"/>
                <a:sym typeface="コーポレート・ロゴ丸"/>
              </a:rPr>
              <a:t>三年目</a:t>
            </a:r>
          </a:p>
        </p:txBody>
      </p:sp>
      <p:sp>
        <p:nvSpPr>
          <p:cNvPr name="TextBox 39" id="39"/>
          <p:cNvSpPr txBox="true"/>
          <p:nvPr/>
        </p:nvSpPr>
        <p:spPr>
          <a:xfrm rot="0">
            <a:off x="2830561" y="6612197"/>
            <a:ext cx="4208959" cy="1253490"/>
          </a:xfrm>
          <a:prstGeom prst="rect">
            <a:avLst/>
          </a:prstGeom>
        </p:spPr>
        <p:txBody>
          <a:bodyPr anchor="t" rtlCol="false" tIns="0" lIns="0" bIns="0" rIns="0">
            <a:spAutoFit/>
          </a:bodyPr>
          <a:lstStyle/>
          <a:p>
            <a:pPr algn="ctr">
              <a:lnSpc>
                <a:spcPts val="3359"/>
              </a:lnSpc>
            </a:pPr>
            <a:r>
              <a:rPr lang="en-US" sz="2400">
                <a:solidFill>
                  <a:srgbClr val="0B2770"/>
                </a:solidFill>
                <a:latin typeface="コーポレート・ロゴ丸"/>
                <a:ea typeface="コーポレート・ロゴ丸"/>
                <a:cs typeface="コーポレート・ロゴ丸"/>
                <a:sym typeface="コーポレート・ロゴ丸"/>
              </a:rPr>
              <a:t>実証・立ち上げフェーズ</a:t>
            </a:r>
          </a:p>
          <a:p>
            <a:pPr algn="ctr">
              <a:lnSpc>
                <a:spcPts val="3359"/>
              </a:lnSpc>
            </a:pPr>
            <a:r>
              <a:rPr lang="en-US" sz="2400">
                <a:solidFill>
                  <a:srgbClr val="ED7A5B"/>
                </a:solidFill>
                <a:latin typeface="コーポレート・ロゴ丸"/>
                <a:ea typeface="コーポレート・ロゴ丸"/>
                <a:cs typeface="コーポレート・ロゴ丸"/>
                <a:sym typeface="コーポレート・ロゴ丸"/>
              </a:rPr>
              <a:t>月平均で約60～65人の新規会</a:t>
            </a:r>
            <a:r>
              <a:rPr lang="en-US" sz="2400">
                <a:solidFill>
                  <a:srgbClr val="0B2770"/>
                </a:solidFill>
                <a:latin typeface="コーポレート・ロゴ丸"/>
                <a:ea typeface="コーポレート・ロゴ丸"/>
                <a:cs typeface="コーポレート・ロゴ丸"/>
                <a:sym typeface="コーポレート・ロゴ丸"/>
              </a:rPr>
              <a:t>員を獲得すると仮定</a:t>
            </a:r>
          </a:p>
        </p:txBody>
      </p:sp>
      <p:sp>
        <p:nvSpPr>
          <p:cNvPr name="TextBox 40" id="40"/>
          <p:cNvSpPr txBox="true"/>
          <p:nvPr/>
        </p:nvSpPr>
        <p:spPr>
          <a:xfrm rot="0">
            <a:off x="7339465" y="3915380"/>
            <a:ext cx="3609071" cy="1672590"/>
          </a:xfrm>
          <a:prstGeom prst="rect">
            <a:avLst/>
          </a:prstGeom>
        </p:spPr>
        <p:txBody>
          <a:bodyPr anchor="t" rtlCol="false" tIns="0" lIns="0" bIns="0" rIns="0">
            <a:spAutoFit/>
          </a:bodyPr>
          <a:lstStyle/>
          <a:p>
            <a:pPr algn="ctr">
              <a:lnSpc>
                <a:spcPts val="3359"/>
              </a:lnSpc>
            </a:pPr>
            <a:r>
              <a:rPr lang="en-US" sz="2400">
                <a:solidFill>
                  <a:srgbClr val="0B2770"/>
                </a:solidFill>
                <a:latin typeface="コーポレート・ロゴ丸"/>
                <a:ea typeface="コーポレート・ロゴ丸"/>
                <a:cs typeface="コーポレート・ロゴ丸"/>
                <a:sym typeface="コーポレート・ロゴ丸"/>
              </a:rPr>
              <a:t>信頼性の向上により</a:t>
            </a:r>
          </a:p>
          <a:p>
            <a:pPr algn="ctr">
              <a:lnSpc>
                <a:spcPts val="3359"/>
              </a:lnSpc>
            </a:pPr>
            <a:r>
              <a:rPr lang="en-US" sz="2400">
                <a:solidFill>
                  <a:srgbClr val="ED7A5B"/>
                </a:solidFill>
                <a:latin typeface="コーポレート・ロゴ丸"/>
                <a:ea typeface="コーポレート・ロゴ丸"/>
                <a:cs typeface="コーポレート・ロゴ丸"/>
                <a:sym typeface="コーポレート・ロゴ丸"/>
              </a:rPr>
              <a:t>新規獲得ペースが約1.6倍</a:t>
            </a:r>
            <a:r>
              <a:rPr lang="en-US" sz="2400">
                <a:solidFill>
                  <a:srgbClr val="0B2770"/>
                </a:solidFill>
                <a:latin typeface="コーポレート・ロゴ丸"/>
                <a:ea typeface="コーポレート・ロゴ丸"/>
                <a:cs typeface="コーポレート・ロゴ丸"/>
                <a:sym typeface="コーポレート・ロゴ丸"/>
              </a:rPr>
              <a:t>に向上すると仮定</a:t>
            </a:r>
          </a:p>
          <a:p>
            <a:pPr algn="ctr">
              <a:lnSpc>
                <a:spcPts val="3359"/>
              </a:lnSpc>
            </a:pPr>
          </a:p>
        </p:txBody>
      </p:sp>
      <p:sp>
        <p:nvSpPr>
          <p:cNvPr name="TextBox 41" id="41"/>
          <p:cNvSpPr txBox="true"/>
          <p:nvPr/>
        </p:nvSpPr>
        <p:spPr>
          <a:xfrm rot="0">
            <a:off x="11248480" y="6525188"/>
            <a:ext cx="4494300" cy="1253490"/>
          </a:xfrm>
          <a:prstGeom prst="rect">
            <a:avLst/>
          </a:prstGeom>
        </p:spPr>
        <p:txBody>
          <a:bodyPr anchor="t" rtlCol="false" tIns="0" lIns="0" bIns="0" rIns="0">
            <a:spAutoFit/>
          </a:bodyPr>
          <a:lstStyle/>
          <a:p>
            <a:pPr algn="ctr">
              <a:lnSpc>
                <a:spcPts val="3359"/>
              </a:lnSpc>
            </a:pPr>
            <a:r>
              <a:rPr lang="en-US" sz="2400">
                <a:solidFill>
                  <a:srgbClr val="0B2770"/>
                </a:solidFill>
                <a:latin typeface="コーポレート・ロゴ丸"/>
                <a:ea typeface="コーポレート・ロゴ丸"/>
                <a:cs typeface="コーポレート・ロゴ丸"/>
                <a:sym typeface="コーポレート・ロゴ丸"/>
              </a:rPr>
              <a:t>地域単位での導入拡大により</a:t>
            </a:r>
          </a:p>
          <a:p>
            <a:pPr algn="ctr">
              <a:lnSpc>
                <a:spcPts val="3359"/>
              </a:lnSpc>
            </a:pPr>
            <a:r>
              <a:rPr lang="en-US" sz="2400">
                <a:solidFill>
                  <a:srgbClr val="ED7A5B"/>
                </a:solidFill>
                <a:latin typeface="コーポレート・ロゴ丸"/>
                <a:ea typeface="コーポレート・ロゴ丸"/>
                <a:cs typeface="コーポレート・ロゴ丸"/>
                <a:sym typeface="コーポレート・ロゴ丸"/>
              </a:rPr>
              <a:t>さらに約1.7倍の成長を想定</a:t>
            </a:r>
          </a:p>
          <a:p>
            <a:pPr algn="ctr">
              <a:lnSpc>
                <a:spcPts val="3359"/>
              </a:lnSpc>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2F2EC"/>
        </a:solidFill>
      </p:bgPr>
    </p:bg>
    <p:spTree>
      <p:nvGrpSpPr>
        <p:cNvPr id="1" name=""/>
        <p:cNvGrpSpPr/>
        <p:nvPr/>
      </p:nvGrpSpPr>
      <p:grpSpPr>
        <a:xfrm>
          <a:off x="0" y="0"/>
          <a:ext cx="0" cy="0"/>
          <a:chOff x="0" y="0"/>
          <a:chExt cx="0" cy="0"/>
        </a:xfrm>
      </p:grpSpPr>
      <p:sp>
        <p:nvSpPr>
          <p:cNvPr name="TextBox 2" id="2"/>
          <p:cNvSpPr txBox="true"/>
          <p:nvPr/>
        </p:nvSpPr>
        <p:spPr>
          <a:xfrm rot="0">
            <a:off x="1841598" y="4607877"/>
            <a:ext cx="14604804" cy="1909446"/>
          </a:xfrm>
          <a:prstGeom prst="rect">
            <a:avLst/>
          </a:prstGeom>
        </p:spPr>
        <p:txBody>
          <a:bodyPr anchor="t" rtlCol="false" tIns="0" lIns="0" bIns="0" rIns="0">
            <a:spAutoFit/>
          </a:bodyPr>
          <a:lstStyle/>
          <a:p>
            <a:pPr algn="ctr">
              <a:lnSpc>
                <a:spcPts val="7629"/>
              </a:lnSpc>
            </a:pPr>
            <a:r>
              <a:rPr lang="en-US" sz="5449">
                <a:solidFill>
                  <a:srgbClr val="0B2770"/>
                </a:solidFill>
                <a:latin typeface="コーポレート・ロゴ丸"/>
                <a:ea typeface="コーポレート・ロゴ丸"/>
                <a:cs typeface="コーポレート・ロゴ丸"/>
                <a:sym typeface="コーポレート・ロゴ丸"/>
              </a:rPr>
              <a:t>ひだまりメモリーは、人との繋がりを日常に取り戻すことで、認知症を未然に防ぐ新しい選択肢を提供します。</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Freeform 2" id="2"/>
          <p:cNvSpPr/>
          <p:nvPr/>
        </p:nvSpPr>
        <p:spPr>
          <a:xfrm flipH="false" flipV="false" rot="0">
            <a:off x="14999661" y="4349353"/>
            <a:ext cx="2259639" cy="5937647"/>
          </a:xfrm>
          <a:custGeom>
            <a:avLst/>
            <a:gdLst/>
            <a:ahLst/>
            <a:cxnLst/>
            <a:rect r="r" b="b" t="t" l="l"/>
            <a:pathLst>
              <a:path h="5937647" w="2259639">
                <a:moveTo>
                  <a:pt x="0" y="0"/>
                </a:moveTo>
                <a:lnTo>
                  <a:pt x="2259639" y="0"/>
                </a:lnTo>
                <a:lnTo>
                  <a:pt x="2259639" y="5937647"/>
                </a:lnTo>
                <a:lnTo>
                  <a:pt x="0" y="5937647"/>
                </a:lnTo>
                <a:lnTo>
                  <a:pt x="0" y="0"/>
                </a:lnTo>
                <a:close/>
              </a:path>
            </a:pathLst>
          </a:custGeom>
          <a:blipFill>
            <a:blip r:embed="rId2"/>
            <a:stretch>
              <a:fillRect l="-250359" t="0" r="0" b="0"/>
            </a:stretch>
          </a:blipFill>
        </p:spPr>
      </p:sp>
      <p:sp>
        <p:nvSpPr>
          <p:cNvPr name="TextBox 3" id="3"/>
          <p:cNvSpPr txBox="true"/>
          <p:nvPr/>
        </p:nvSpPr>
        <p:spPr>
          <a:xfrm rot="0">
            <a:off x="1841598" y="4607877"/>
            <a:ext cx="14604804" cy="947421"/>
          </a:xfrm>
          <a:prstGeom prst="rect">
            <a:avLst/>
          </a:prstGeom>
        </p:spPr>
        <p:txBody>
          <a:bodyPr anchor="t" rtlCol="false" tIns="0" lIns="0" bIns="0" rIns="0">
            <a:spAutoFit/>
          </a:bodyPr>
          <a:lstStyle/>
          <a:p>
            <a:pPr algn="ctr">
              <a:lnSpc>
                <a:spcPts val="7629"/>
              </a:lnSpc>
            </a:pPr>
            <a:r>
              <a:rPr lang="en-US" sz="5449">
                <a:solidFill>
                  <a:srgbClr val="0B2770"/>
                </a:solidFill>
                <a:latin typeface="コーポレート・ロゴ丸"/>
                <a:ea typeface="コーポレート・ロゴ丸"/>
                <a:cs typeface="コーポレート・ロゴ丸"/>
                <a:sym typeface="コーポレート・ロゴ丸"/>
              </a:rPr>
              <a:t>ご清聴いただきありがとうございました。</a:t>
            </a:r>
          </a:p>
        </p:txBody>
      </p:sp>
      <p:sp>
        <p:nvSpPr>
          <p:cNvPr name="Freeform 4" id="4"/>
          <p:cNvSpPr/>
          <p:nvPr/>
        </p:nvSpPr>
        <p:spPr>
          <a:xfrm flipH="false" flipV="false" rot="0">
            <a:off x="591931" y="1028700"/>
            <a:ext cx="2499334" cy="2476613"/>
          </a:xfrm>
          <a:custGeom>
            <a:avLst/>
            <a:gdLst/>
            <a:ahLst/>
            <a:cxnLst/>
            <a:rect r="r" b="b" t="t" l="l"/>
            <a:pathLst>
              <a:path h="2476613" w="2499334">
                <a:moveTo>
                  <a:pt x="0" y="0"/>
                </a:moveTo>
                <a:lnTo>
                  <a:pt x="2499334" y="0"/>
                </a:lnTo>
                <a:lnTo>
                  <a:pt x="2499334" y="2476613"/>
                </a:lnTo>
                <a:lnTo>
                  <a:pt x="0" y="2476613"/>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graphicFrame>
        <p:nvGraphicFramePr>
          <p:cNvPr name="Object 2" id="2"/>
          <p:cNvGraphicFramePr/>
          <p:nvPr/>
        </p:nvGraphicFramePr>
        <p:xfrm>
          <a:off x="1076756" y="1002429"/>
          <a:ext cx="17602200" cy="6705600"/>
        </p:xfrm>
        <a:graphic>
          <a:graphicData uri="http://schemas.openxmlformats.org/presentationml/2006/ole">
            <p:oleObj imgW="21120100" imgH="102235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Tree>
  </p:cSld>
  <p:clrMapOvr>
    <a:masterClrMapping/>
  </p:clrMapOvr>
</p:sld>
</file>

<file path=ppt/slides/slide26.xml><?xml version="1.0" encoding="utf-8"?>
<p:sld xmlns:p="http://schemas.openxmlformats.org/presentationml/2006/main" xmlns:a="http://schemas.openxmlformats.org/drawingml/2006/main">
  <p:cSld>
    <p:bg>
      <p:bgPr>
        <a:solidFill>
          <a:srgbClr val="F2F2EC"/>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342633" y="577512"/>
          <a:ext cx="13602733" cy="5045800"/>
        </p:xfrm>
        <a:graphic>
          <a:graphicData uri="http://schemas.openxmlformats.org/drawingml/2006/table">
            <a:tbl>
              <a:tblPr/>
              <a:tblGrid>
                <a:gridCol w="3579670"/>
                <a:gridCol w="3221697"/>
                <a:gridCol w="3404846"/>
                <a:gridCol w="3396521"/>
              </a:tblGrid>
              <a:tr h="1261450">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（1年目）</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r>
              <a:tr h="1261450">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商品</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単価</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人数</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合計</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r>
              <a:tr h="1261450">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貸出タブレットあり</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8,000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700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5,600,000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DE59"/>
                    </a:solidFill>
                  </a:tcPr>
                </a:tc>
              </a:tr>
              <a:tr h="1261450">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タブレットなし</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4,000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70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280,000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DE59"/>
                    </a:solidFill>
                  </a:tcPr>
                </a:tc>
              </a:tr>
            </a:tbl>
          </a:graphicData>
        </a:graphic>
      </p:graphicFrame>
      <p:sp>
        <p:nvSpPr>
          <p:cNvPr name="TextBox 3" id="3"/>
          <p:cNvSpPr txBox="true"/>
          <p:nvPr/>
        </p:nvSpPr>
        <p:spPr>
          <a:xfrm rot="0">
            <a:off x="2342633" y="6067911"/>
            <a:ext cx="14192039" cy="1583749"/>
          </a:xfrm>
          <a:prstGeom prst="rect">
            <a:avLst/>
          </a:prstGeom>
        </p:spPr>
        <p:txBody>
          <a:bodyPr anchor="t" rtlCol="false" tIns="0" lIns="0" bIns="0" rIns="0">
            <a:spAutoFit/>
          </a:bodyPr>
          <a:lstStyle/>
          <a:p>
            <a:pPr algn="l">
              <a:lnSpc>
                <a:spcPts val="4213"/>
              </a:lnSpc>
            </a:pPr>
            <a:r>
              <a:rPr lang="en-US" sz="3009">
                <a:solidFill>
                  <a:srgbClr val="0B2770"/>
                </a:solidFill>
                <a:latin typeface="コーポレート・ロゴ丸"/>
                <a:ea typeface="コーポレート・ロゴ丸"/>
                <a:cs typeface="コーポレート・ロゴ丸"/>
                <a:sym typeface="コーポレート・ロゴ丸"/>
              </a:rPr>
              <a:t>（1 年目）売上高 ５，８８０,000 円</a:t>
            </a:r>
          </a:p>
          <a:p>
            <a:pPr algn="l">
              <a:lnSpc>
                <a:spcPts val="4213"/>
              </a:lnSpc>
            </a:pPr>
            <a:r>
              <a:rPr lang="en-US" sz="3009">
                <a:solidFill>
                  <a:srgbClr val="0B2770"/>
                </a:solidFill>
                <a:latin typeface="コーポレート・ロゴ丸"/>
                <a:ea typeface="コーポレート・ロゴ丸"/>
                <a:cs typeface="コーポレート・ロゴ丸"/>
                <a:sym typeface="コーポレート・ロゴ丸"/>
              </a:rPr>
              <a:t>① 貸出タブレットあり：５,６00,000 円　平均会員数 700人×8,000 円＝5,600,000 円</a:t>
            </a:r>
          </a:p>
          <a:p>
            <a:pPr algn="l">
              <a:lnSpc>
                <a:spcPts val="4213"/>
              </a:lnSpc>
            </a:pPr>
            <a:r>
              <a:rPr lang="en-US" sz="3009">
                <a:solidFill>
                  <a:srgbClr val="0B2770"/>
                </a:solidFill>
                <a:latin typeface="コーポレート・ロゴ丸"/>
                <a:ea typeface="コーポレート・ロゴ丸"/>
                <a:cs typeface="コーポレート・ロゴ丸"/>
                <a:sym typeface="コーポレート・ロゴ丸"/>
              </a:rPr>
              <a:t>② タブレットなし：２８０,000円　平均会員数 70人×4,000 円＝280,000 円</a:t>
            </a:r>
          </a:p>
        </p:txBody>
      </p:sp>
      <p:grpSp>
        <p:nvGrpSpPr>
          <p:cNvPr name="Group 4" id="4"/>
          <p:cNvGrpSpPr/>
          <p:nvPr/>
        </p:nvGrpSpPr>
        <p:grpSpPr>
          <a:xfrm rot="0">
            <a:off x="1394849" y="7896710"/>
            <a:ext cx="14916667" cy="2124066"/>
            <a:chOff x="0" y="0"/>
            <a:chExt cx="3381755" cy="481547"/>
          </a:xfrm>
        </p:grpSpPr>
        <p:sp>
          <p:nvSpPr>
            <p:cNvPr name="Freeform 5" id="5"/>
            <p:cNvSpPr/>
            <p:nvPr/>
          </p:nvSpPr>
          <p:spPr>
            <a:xfrm flipH="false" flipV="false" rot="0">
              <a:off x="0" y="0"/>
              <a:ext cx="3381755" cy="481547"/>
            </a:xfrm>
            <a:custGeom>
              <a:avLst/>
              <a:gdLst/>
              <a:ahLst/>
              <a:cxnLst/>
              <a:rect r="r" b="b" t="t" l="l"/>
              <a:pathLst>
                <a:path h="481547" w="3381755">
                  <a:moveTo>
                    <a:pt x="1690877" y="0"/>
                  </a:moveTo>
                  <a:cubicBezTo>
                    <a:pt x="757032" y="0"/>
                    <a:pt x="0" y="107798"/>
                    <a:pt x="0" y="240773"/>
                  </a:cubicBezTo>
                  <a:cubicBezTo>
                    <a:pt x="0" y="373749"/>
                    <a:pt x="757032" y="481547"/>
                    <a:pt x="1690877" y="481547"/>
                  </a:cubicBezTo>
                  <a:cubicBezTo>
                    <a:pt x="2624723" y="481547"/>
                    <a:pt x="3381755" y="373749"/>
                    <a:pt x="3381755" y="240773"/>
                  </a:cubicBezTo>
                  <a:cubicBezTo>
                    <a:pt x="3381755" y="107798"/>
                    <a:pt x="2624723" y="0"/>
                    <a:pt x="1690877" y="0"/>
                  </a:cubicBezTo>
                  <a:close/>
                </a:path>
              </a:pathLst>
            </a:custGeom>
            <a:solidFill>
              <a:srgbClr val="A0C4E2">
                <a:alpha val="49804"/>
              </a:srgbClr>
            </a:solidFill>
          </p:spPr>
        </p:sp>
        <p:sp>
          <p:nvSpPr>
            <p:cNvPr name="TextBox 6" id="6"/>
            <p:cNvSpPr txBox="true"/>
            <p:nvPr/>
          </p:nvSpPr>
          <p:spPr>
            <a:xfrm>
              <a:off x="317039" y="16570"/>
              <a:ext cx="2747676" cy="41983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90819" y="8325648"/>
            <a:ext cx="17324728" cy="1189990"/>
          </a:xfrm>
          <a:prstGeom prst="rect">
            <a:avLst/>
          </a:prstGeom>
        </p:spPr>
        <p:txBody>
          <a:bodyPr anchor="t" rtlCol="false" tIns="0" lIns="0" bIns="0" rIns="0">
            <a:spAutoFit/>
          </a:bodyPr>
          <a:lstStyle/>
          <a:p>
            <a:pPr algn="ctr">
              <a:lnSpc>
                <a:spcPts val="4759"/>
              </a:lnSpc>
            </a:pPr>
            <a:r>
              <a:rPr lang="en-US" sz="3399">
                <a:solidFill>
                  <a:srgbClr val="ED7A5B"/>
                </a:solidFill>
                <a:latin typeface="コーポレート・ロゴ丸"/>
                <a:ea typeface="コーポレート・ロゴ丸"/>
                <a:cs typeface="コーポレート・ロゴ丸"/>
                <a:sym typeface="コーポレート・ロゴ丸"/>
              </a:rPr>
              <a:t>介護施設や地域包括支援センターとの関係づくり、実績づくりを重視するため、</a:t>
            </a:r>
          </a:p>
          <a:p>
            <a:pPr algn="ctr">
              <a:lnSpc>
                <a:spcPts val="4759"/>
              </a:lnSpc>
            </a:pPr>
            <a:r>
              <a:rPr lang="en-US" sz="3399">
                <a:solidFill>
                  <a:srgbClr val="ED7A5B"/>
                </a:solidFill>
                <a:latin typeface="コーポレート・ロゴ丸"/>
                <a:ea typeface="コーポレート・ロゴ丸"/>
                <a:cs typeface="コーポレート・ロゴ丸"/>
                <a:sym typeface="コーポレート・ロゴ丸"/>
              </a:rPr>
              <a:t>会員数は比較的抑えた水準にとどまる。</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2F2EC"/>
        </a:solidFill>
      </p:bgPr>
    </p:bg>
    <p:spTree>
      <p:nvGrpSpPr>
        <p:cNvPr id="1" name=""/>
        <p:cNvGrpSpPr/>
        <p:nvPr/>
      </p:nvGrpSpPr>
      <p:grpSpPr>
        <a:xfrm>
          <a:off x="0" y="0"/>
          <a:ext cx="0" cy="0"/>
          <a:chOff x="0" y="0"/>
          <a:chExt cx="0" cy="0"/>
        </a:xfrm>
      </p:grpSpPr>
      <p:sp>
        <p:nvSpPr>
          <p:cNvPr name="TextBox 2" id="2"/>
          <p:cNvSpPr txBox="true"/>
          <p:nvPr/>
        </p:nvSpPr>
        <p:spPr>
          <a:xfrm rot="0">
            <a:off x="2015779" y="5900639"/>
            <a:ext cx="15043853" cy="1607958"/>
          </a:xfrm>
          <a:prstGeom prst="rect">
            <a:avLst/>
          </a:prstGeom>
        </p:spPr>
        <p:txBody>
          <a:bodyPr anchor="t" rtlCol="false" tIns="0" lIns="0" bIns="0" rIns="0">
            <a:spAutoFit/>
          </a:bodyPr>
          <a:lstStyle/>
          <a:p>
            <a:pPr algn="l">
              <a:lnSpc>
                <a:spcPts val="4297"/>
              </a:lnSpc>
            </a:pPr>
            <a:r>
              <a:rPr lang="en-US" sz="3069">
                <a:solidFill>
                  <a:srgbClr val="0B2770"/>
                </a:solidFill>
                <a:latin typeface="コーポレート・ロゴ丸"/>
                <a:ea typeface="コーポレート・ロゴ丸"/>
                <a:cs typeface="コーポレート・ロゴ丸"/>
                <a:sym typeface="コーポレート・ロゴ丸"/>
              </a:rPr>
              <a:t> （2 年目）売上高 9,452,000 円</a:t>
            </a:r>
          </a:p>
          <a:p>
            <a:pPr algn="l">
              <a:lnSpc>
                <a:spcPts val="4297"/>
              </a:lnSpc>
            </a:pPr>
            <a:r>
              <a:rPr lang="en-US" sz="3069">
                <a:solidFill>
                  <a:srgbClr val="0B2770"/>
                </a:solidFill>
                <a:latin typeface="コーポレート・ロゴ丸"/>
                <a:ea typeface="コーポレート・ロゴ丸"/>
                <a:cs typeface="コーポレート・ロゴ丸"/>
                <a:sym typeface="コーポレート・ロゴ丸"/>
              </a:rPr>
              <a:t>①貸出タブレットあり：9,000,000 円　平均会員数 1125人×8,000 円＝9,000,000 円</a:t>
            </a:r>
          </a:p>
          <a:p>
            <a:pPr algn="l">
              <a:lnSpc>
                <a:spcPts val="4297"/>
              </a:lnSpc>
              <a:spcBef>
                <a:spcPct val="0"/>
              </a:spcBef>
            </a:pPr>
            <a:r>
              <a:rPr lang="en-US" sz="3069">
                <a:solidFill>
                  <a:srgbClr val="0B2770"/>
                </a:solidFill>
                <a:latin typeface="コーポレート・ロゴ丸"/>
                <a:ea typeface="コーポレート・ロゴ丸"/>
                <a:cs typeface="コーポレート・ロゴ丸"/>
                <a:sym typeface="コーポレート・ロゴ丸"/>
              </a:rPr>
              <a:t>② タブレットなし：452,000 円　平均会員数　113人×4,000 円＝452,000 円</a:t>
            </a:r>
          </a:p>
        </p:txBody>
      </p:sp>
      <p:grpSp>
        <p:nvGrpSpPr>
          <p:cNvPr name="Group 3" id="3"/>
          <p:cNvGrpSpPr/>
          <p:nvPr/>
        </p:nvGrpSpPr>
        <p:grpSpPr>
          <a:xfrm rot="0">
            <a:off x="1685667" y="7894121"/>
            <a:ext cx="14916667" cy="2124066"/>
            <a:chOff x="0" y="0"/>
            <a:chExt cx="3381755" cy="481547"/>
          </a:xfrm>
        </p:grpSpPr>
        <p:sp>
          <p:nvSpPr>
            <p:cNvPr name="Freeform 4" id="4"/>
            <p:cNvSpPr/>
            <p:nvPr/>
          </p:nvSpPr>
          <p:spPr>
            <a:xfrm flipH="false" flipV="false" rot="0">
              <a:off x="0" y="0"/>
              <a:ext cx="3381755" cy="481547"/>
            </a:xfrm>
            <a:custGeom>
              <a:avLst/>
              <a:gdLst/>
              <a:ahLst/>
              <a:cxnLst/>
              <a:rect r="r" b="b" t="t" l="l"/>
              <a:pathLst>
                <a:path h="481547" w="3381755">
                  <a:moveTo>
                    <a:pt x="1690877" y="0"/>
                  </a:moveTo>
                  <a:cubicBezTo>
                    <a:pt x="757032" y="0"/>
                    <a:pt x="0" y="107798"/>
                    <a:pt x="0" y="240773"/>
                  </a:cubicBezTo>
                  <a:cubicBezTo>
                    <a:pt x="0" y="373749"/>
                    <a:pt x="757032" y="481547"/>
                    <a:pt x="1690877" y="481547"/>
                  </a:cubicBezTo>
                  <a:cubicBezTo>
                    <a:pt x="2624723" y="481547"/>
                    <a:pt x="3381755" y="373749"/>
                    <a:pt x="3381755" y="240773"/>
                  </a:cubicBezTo>
                  <a:cubicBezTo>
                    <a:pt x="3381755" y="107798"/>
                    <a:pt x="2624723" y="0"/>
                    <a:pt x="1690877" y="0"/>
                  </a:cubicBezTo>
                  <a:close/>
                </a:path>
              </a:pathLst>
            </a:custGeom>
            <a:solidFill>
              <a:srgbClr val="A0C4E2">
                <a:alpha val="49804"/>
              </a:srgbClr>
            </a:solidFill>
          </p:spPr>
        </p:sp>
        <p:sp>
          <p:nvSpPr>
            <p:cNvPr name="TextBox 5" id="5"/>
            <p:cNvSpPr txBox="true"/>
            <p:nvPr/>
          </p:nvSpPr>
          <p:spPr>
            <a:xfrm>
              <a:off x="317039" y="16570"/>
              <a:ext cx="2747676" cy="41983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570412" y="8323059"/>
            <a:ext cx="11147176" cy="1189990"/>
          </a:xfrm>
          <a:prstGeom prst="rect">
            <a:avLst/>
          </a:prstGeom>
        </p:spPr>
        <p:txBody>
          <a:bodyPr anchor="t" rtlCol="false" tIns="0" lIns="0" bIns="0" rIns="0">
            <a:spAutoFit/>
          </a:bodyPr>
          <a:lstStyle/>
          <a:p>
            <a:pPr algn="ctr">
              <a:lnSpc>
                <a:spcPts val="4759"/>
              </a:lnSpc>
            </a:pPr>
            <a:r>
              <a:rPr lang="en-US" sz="3399">
                <a:solidFill>
                  <a:srgbClr val="ED7A5B"/>
                </a:solidFill>
                <a:latin typeface="コーポレート・ロゴ丸"/>
                <a:ea typeface="コーポレート・ロゴ丸"/>
                <a:cs typeface="コーポレート・ロゴ丸"/>
                <a:sym typeface="コーポレート・ロゴ丸"/>
              </a:rPr>
              <a:t>1年目に蓄積された利用実績・継続率・利用者の声をもとに、</a:t>
            </a:r>
          </a:p>
          <a:p>
            <a:pPr algn="ctr">
              <a:lnSpc>
                <a:spcPts val="4759"/>
              </a:lnSpc>
            </a:pPr>
            <a:r>
              <a:rPr lang="en-US" sz="3399">
                <a:solidFill>
                  <a:srgbClr val="ED7A5B"/>
                </a:solidFill>
                <a:latin typeface="コーポレート・ロゴ丸"/>
                <a:ea typeface="コーポレート・ロゴ丸"/>
                <a:cs typeface="コーポレート・ロゴ丸"/>
                <a:sym typeface="コーポレート・ロゴ丸"/>
              </a:rPr>
              <a:t>家族や介護施設からの信頼が高まる</a:t>
            </a:r>
          </a:p>
        </p:txBody>
      </p:sp>
      <p:graphicFrame>
        <p:nvGraphicFramePr>
          <p:cNvPr name="Table 7" id="7"/>
          <p:cNvGraphicFramePr>
            <a:graphicFrameLocks noGrp="true"/>
          </p:cNvGraphicFramePr>
          <p:nvPr/>
        </p:nvGraphicFramePr>
        <p:xfrm>
          <a:off x="2342633" y="526464"/>
          <a:ext cx="13602733" cy="5045800"/>
        </p:xfrm>
        <a:graphic>
          <a:graphicData uri="http://schemas.openxmlformats.org/drawingml/2006/table">
            <a:tbl>
              <a:tblPr/>
              <a:tblGrid>
                <a:gridCol w="3612537"/>
                <a:gridCol w="3257805"/>
                <a:gridCol w="3336635"/>
                <a:gridCol w="3395757"/>
              </a:tblGrid>
              <a:tr h="1229302">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（2年目）</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r>
              <a:tr h="1229302">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商品</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単価</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人数</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合計</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r>
              <a:tr h="1229302">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貸出タブレットあり</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8,000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1,125</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9,000,000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DE59"/>
                    </a:solidFill>
                  </a:tcPr>
                </a:tc>
              </a:tr>
              <a:tr h="1357893">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タブレットなし</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4,000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113</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452,000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DE59"/>
                    </a:solidFill>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p:cSld>
    <p:bg>
      <p:bgPr>
        <a:solidFill>
          <a:srgbClr val="F2F2EC"/>
        </a:solidFill>
      </p:bgPr>
    </p:bg>
    <p:spTree>
      <p:nvGrpSpPr>
        <p:cNvPr id="1" name=""/>
        <p:cNvGrpSpPr/>
        <p:nvPr/>
      </p:nvGrpSpPr>
      <p:grpSpPr>
        <a:xfrm>
          <a:off x="0" y="0"/>
          <a:ext cx="0" cy="0"/>
          <a:chOff x="0" y="0"/>
          <a:chExt cx="0" cy="0"/>
        </a:xfrm>
      </p:grpSpPr>
      <p:sp>
        <p:nvSpPr>
          <p:cNvPr name="TextBox 2" id="2"/>
          <p:cNvSpPr txBox="true"/>
          <p:nvPr/>
        </p:nvSpPr>
        <p:spPr>
          <a:xfrm rot="0">
            <a:off x="2168663" y="5912503"/>
            <a:ext cx="15090637" cy="1608334"/>
          </a:xfrm>
          <a:prstGeom prst="rect">
            <a:avLst/>
          </a:prstGeom>
        </p:spPr>
        <p:txBody>
          <a:bodyPr anchor="t" rtlCol="false" tIns="0" lIns="0" bIns="0" rIns="0">
            <a:spAutoFit/>
          </a:bodyPr>
          <a:lstStyle/>
          <a:p>
            <a:pPr algn="l">
              <a:lnSpc>
                <a:spcPts val="4276"/>
              </a:lnSpc>
            </a:pPr>
            <a:r>
              <a:rPr lang="en-US" sz="3054">
                <a:solidFill>
                  <a:srgbClr val="0B2770"/>
                </a:solidFill>
                <a:latin typeface="コーポレート・ロゴ丸"/>
                <a:ea typeface="コーポレート・ロゴ丸"/>
                <a:cs typeface="コーポレート・ロゴ丸"/>
                <a:sym typeface="コーポレート・ロゴ丸"/>
              </a:rPr>
              <a:t> （3 年目）売上高 1６,２７6,000 円</a:t>
            </a:r>
          </a:p>
          <a:p>
            <a:pPr algn="l">
              <a:lnSpc>
                <a:spcPts val="4276"/>
              </a:lnSpc>
            </a:pPr>
            <a:r>
              <a:rPr lang="en-US" sz="3054">
                <a:solidFill>
                  <a:srgbClr val="0B2770"/>
                </a:solidFill>
                <a:latin typeface="コーポレート・ロゴ丸"/>
                <a:ea typeface="コーポレート・ロゴ丸"/>
                <a:cs typeface="コーポレート・ロゴ丸"/>
                <a:sym typeface="コーポレート・ロゴ丸"/>
              </a:rPr>
              <a:t>① 貸出タブレットあり：15,496,000 円　平均会員数 1937人×8000 円＝15,496,000円</a:t>
            </a:r>
          </a:p>
          <a:p>
            <a:pPr algn="l">
              <a:lnSpc>
                <a:spcPts val="4276"/>
              </a:lnSpc>
              <a:spcBef>
                <a:spcPct val="0"/>
              </a:spcBef>
            </a:pPr>
            <a:r>
              <a:rPr lang="en-US" sz="3054">
                <a:solidFill>
                  <a:srgbClr val="0B2770"/>
                </a:solidFill>
                <a:latin typeface="コーポレート・ロゴ丸"/>
                <a:ea typeface="コーポレート・ロゴ丸"/>
                <a:cs typeface="コーポレート・ロゴ丸"/>
                <a:sym typeface="コーポレート・ロゴ丸"/>
              </a:rPr>
              <a:t>②タブレットなし：780,000 円　平均会員数195人×4,000円＝780,000円</a:t>
            </a:r>
          </a:p>
        </p:txBody>
      </p:sp>
      <p:grpSp>
        <p:nvGrpSpPr>
          <p:cNvPr name="Group 3" id="3"/>
          <p:cNvGrpSpPr/>
          <p:nvPr/>
        </p:nvGrpSpPr>
        <p:grpSpPr>
          <a:xfrm rot="0">
            <a:off x="1936817" y="7895749"/>
            <a:ext cx="14916667" cy="2124066"/>
            <a:chOff x="0" y="0"/>
            <a:chExt cx="3381755" cy="481547"/>
          </a:xfrm>
        </p:grpSpPr>
        <p:sp>
          <p:nvSpPr>
            <p:cNvPr name="Freeform 4" id="4"/>
            <p:cNvSpPr/>
            <p:nvPr/>
          </p:nvSpPr>
          <p:spPr>
            <a:xfrm flipH="false" flipV="false" rot="0">
              <a:off x="0" y="0"/>
              <a:ext cx="3381755" cy="481547"/>
            </a:xfrm>
            <a:custGeom>
              <a:avLst/>
              <a:gdLst/>
              <a:ahLst/>
              <a:cxnLst/>
              <a:rect r="r" b="b" t="t" l="l"/>
              <a:pathLst>
                <a:path h="481547" w="3381755">
                  <a:moveTo>
                    <a:pt x="1690877" y="0"/>
                  </a:moveTo>
                  <a:cubicBezTo>
                    <a:pt x="757032" y="0"/>
                    <a:pt x="0" y="107798"/>
                    <a:pt x="0" y="240773"/>
                  </a:cubicBezTo>
                  <a:cubicBezTo>
                    <a:pt x="0" y="373749"/>
                    <a:pt x="757032" y="481547"/>
                    <a:pt x="1690877" y="481547"/>
                  </a:cubicBezTo>
                  <a:cubicBezTo>
                    <a:pt x="2624723" y="481547"/>
                    <a:pt x="3381755" y="373749"/>
                    <a:pt x="3381755" y="240773"/>
                  </a:cubicBezTo>
                  <a:cubicBezTo>
                    <a:pt x="3381755" y="107798"/>
                    <a:pt x="2624723" y="0"/>
                    <a:pt x="1690877" y="0"/>
                  </a:cubicBezTo>
                  <a:close/>
                </a:path>
              </a:pathLst>
            </a:custGeom>
            <a:solidFill>
              <a:srgbClr val="A0C4E2">
                <a:alpha val="49804"/>
              </a:srgbClr>
            </a:solidFill>
          </p:spPr>
        </p:sp>
        <p:sp>
          <p:nvSpPr>
            <p:cNvPr name="TextBox 5" id="5"/>
            <p:cNvSpPr txBox="true"/>
            <p:nvPr/>
          </p:nvSpPr>
          <p:spPr>
            <a:xfrm>
              <a:off x="317039" y="16570"/>
              <a:ext cx="2747676" cy="41983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21563" y="8321790"/>
            <a:ext cx="11147176" cy="1189990"/>
          </a:xfrm>
          <a:prstGeom prst="rect">
            <a:avLst/>
          </a:prstGeom>
        </p:spPr>
        <p:txBody>
          <a:bodyPr anchor="t" rtlCol="false" tIns="0" lIns="0" bIns="0" rIns="0">
            <a:spAutoFit/>
          </a:bodyPr>
          <a:lstStyle/>
          <a:p>
            <a:pPr algn="ctr">
              <a:lnSpc>
                <a:spcPts val="4759"/>
              </a:lnSpc>
            </a:pPr>
            <a:r>
              <a:rPr lang="en-US" sz="3399">
                <a:solidFill>
                  <a:srgbClr val="ED7A5B"/>
                </a:solidFill>
                <a:latin typeface="コーポレート・ロゴ丸"/>
                <a:ea typeface="コーポレート・ロゴ丸"/>
                <a:cs typeface="コーポレート・ロゴ丸"/>
                <a:sym typeface="コーポレート・ロゴ丸"/>
              </a:rPr>
              <a:t>サービスの認知度がさらに向上し、</a:t>
            </a:r>
          </a:p>
          <a:p>
            <a:pPr algn="ctr">
              <a:lnSpc>
                <a:spcPts val="4759"/>
              </a:lnSpc>
            </a:pPr>
            <a:r>
              <a:rPr lang="en-US" sz="3399">
                <a:solidFill>
                  <a:srgbClr val="ED7A5B"/>
                </a:solidFill>
                <a:latin typeface="コーポレート・ロゴ丸"/>
                <a:ea typeface="コーポレート・ロゴ丸"/>
                <a:cs typeface="コーポレート・ロゴ丸"/>
                <a:sym typeface="コーポレート・ロゴ丸"/>
              </a:rPr>
              <a:t>「認知症予防＝このアプリ」という一定のポジションを確立</a:t>
            </a:r>
          </a:p>
        </p:txBody>
      </p:sp>
      <p:graphicFrame>
        <p:nvGraphicFramePr>
          <p:cNvPr name="Table 7" id="7"/>
          <p:cNvGraphicFramePr>
            <a:graphicFrameLocks noGrp="true"/>
          </p:cNvGraphicFramePr>
          <p:nvPr/>
        </p:nvGraphicFramePr>
        <p:xfrm>
          <a:off x="2599399" y="496252"/>
          <a:ext cx="13591502" cy="5098489"/>
        </p:xfrm>
        <a:graphic>
          <a:graphicData uri="http://schemas.openxmlformats.org/drawingml/2006/table">
            <a:tbl>
              <a:tblPr/>
              <a:tblGrid>
                <a:gridCol w="3871103"/>
                <a:gridCol w="2784186"/>
                <a:gridCol w="2865477"/>
                <a:gridCol w="4070737"/>
              </a:tblGrid>
              <a:tr h="1139076">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（3年目）</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6382">
                      <a:solidFill>
                        <a:srgbClr val="000000"/>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r>
              <a:tr h="1142455">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商品</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単価</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人数</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合計</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DE9D9"/>
                    </a:solidFill>
                  </a:tcPr>
                </a:tc>
              </a:tr>
              <a:tr h="1677881">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貸出タブレットあり</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8,000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1,937</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15,496,000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9525">
                      <a:solidFill>
                        <a:srgbClr val="D9D9D9"/>
                      </a:solidFill>
                      <a:prstDash val="solid"/>
                      <a:round/>
                      <a:headEnd type="none" w="med" len="med"/>
                      <a:tailEnd type="none" w="med" len="med"/>
                    </a:lnB>
                    <a:solidFill>
                      <a:srgbClr val="FFDE59"/>
                    </a:solidFill>
                  </a:tcPr>
                </a:tc>
              </a:tr>
              <a:tr h="1139076">
                <a:tc>
                  <a:txBody>
                    <a:bodyPr anchor="t" rtlCol="false"/>
                    <a:lstStyle/>
                    <a:p>
                      <a:pPr algn="l">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タブレットなし</a:t>
                      </a:r>
                      <a:endParaRPr lang="en-US" sz="1100"/>
                    </a:p>
                  </a:txBody>
                  <a:tcPr marL="76200" marR="76200" marT="76200" marB="76200" anchor="ctr">
                    <a:lnL cmpd="sng" algn="ctr" cap="flat" w="6382">
                      <a:solidFill>
                        <a:srgbClr val="000000"/>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4,000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195</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9525">
                      <a:solidFill>
                        <a:srgbClr val="D9D9D9"/>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FFFF"/>
                    </a:solidFill>
                  </a:tcPr>
                </a:tc>
                <a:tc>
                  <a:txBody>
                    <a:bodyPr anchor="t" rtlCol="false"/>
                    <a:lstStyle/>
                    <a:p>
                      <a:pPr algn="r">
                        <a:lnSpc>
                          <a:spcPts val="4480"/>
                        </a:lnSpc>
                        <a:defRPr/>
                      </a:pPr>
                      <a:r>
                        <a:rPr lang="en-US" sz="3200">
                          <a:solidFill>
                            <a:srgbClr val="000000"/>
                          </a:solidFill>
                          <a:latin typeface="コーポレート・ロゴ丸"/>
                          <a:ea typeface="コーポレート・ロゴ丸"/>
                          <a:cs typeface="コーポレート・ロゴ丸"/>
                          <a:sym typeface="コーポレート・ロゴ丸"/>
                        </a:rPr>
                        <a:t>780,000</a:t>
                      </a:r>
                      <a:endParaRPr lang="en-US" sz="1100"/>
                    </a:p>
                  </a:txBody>
                  <a:tcPr marL="76200" marR="76200" marT="76200" marB="76200" anchor="ctr">
                    <a:lnL cmpd="sng" algn="ctr" cap="flat" w="9525">
                      <a:solidFill>
                        <a:srgbClr val="D9D9D9"/>
                      </a:solidFill>
                      <a:prstDash val="solid"/>
                      <a:round/>
                      <a:headEnd type="none" w="med" len="med"/>
                      <a:tailEnd type="none" w="med" len="med"/>
                    </a:lnL>
                    <a:lnR cmpd="sng" algn="ctr" cap="flat" w="6382">
                      <a:solidFill>
                        <a:srgbClr val="000000"/>
                      </a:solidFill>
                      <a:prstDash val="solid"/>
                      <a:round/>
                      <a:headEnd type="none" w="med" len="med"/>
                      <a:tailEnd type="none" w="med" len="med"/>
                    </a:lnR>
                    <a:lnT cmpd="sng" algn="ctr" cap="flat" w="9525">
                      <a:solidFill>
                        <a:srgbClr val="D9D9D9"/>
                      </a:solidFill>
                      <a:prstDash val="solid"/>
                      <a:round/>
                      <a:headEnd type="none" w="med" len="med"/>
                      <a:tailEnd type="none" w="med" len="med"/>
                    </a:lnT>
                    <a:lnB cmpd="sng" algn="ctr" cap="flat" w="6382">
                      <a:solidFill>
                        <a:srgbClr val="000000"/>
                      </a:solidFill>
                      <a:prstDash val="solid"/>
                      <a:round/>
                      <a:headEnd type="none" w="med" len="med"/>
                      <a:tailEnd type="none" w="med" len="med"/>
                    </a:lnB>
                    <a:solidFill>
                      <a:srgbClr val="FFDE59"/>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Freeform 2" id="2"/>
          <p:cNvSpPr/>
          <p:nvPr/>
        </p:nvSpPr>
        <p:spPr>
          <a:xfrm flipH="false" flipV="false" rot="0">
            <a:off x="7659887" y="1028700"/>
            <a:ext cx="2968225" cy="3338495"/>
          </a:xfrm>
          <a:custGeom>
            <a:avLst/>
            <a:gdLst/>
            <a:ahLst/>
            <a:cxnLst/>
            <a:rect r="r" b="b" t="t" l="l"/>
            <a:pathLst>
              <a:path h="3338495" w="2968225">
                <a:moveTo>
                  <a:pt x="0" y="0"/>
                </a:moveTo>
                <a:lnTo>
                  <a:pt x="2968226" y="0"/>
                </a:lnTo>
                <a:lnTo>
                  <a:pt x="2968226" y="3338495"/>
                </a:lnTo>
                <a:lnTo>
                  <a:pt x="0" y="3338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8791" y="3912491"/>
            <a:ext cx="14630418" cy="2924282"/>
          </a:xfrm>
          <a:prstGeom prst="rect">
            <a:avLst/>
          </a:prstGeom>
        </p:spPr>
        <p:txBody>
          <a:bodyPr anchor="t" rtlCol="false" tIns="0" lIns="0" bIns="0" rIns="0">
            <a:spAutoFit/>
          </a:bodyPr>
          <a:lstStyle/>
          <a:p>
            <a:pPr algn="ctr">
              <a:lnSpc>
                <a:spcPts val="24746"/>
              </a:lnSpc>
            </a:pPr>
            <a:r>
              <a:rPr lang="en-US" sz="14998" spc="1499">
                <a:solidFill>
                  <a:srgbClr val="FA3B50"/>
                </a:solidFill>
                <a:latin typeface="コーポレート・ロゴ丸"/>
                <a:ea typeface="コーポレート・ロゴ丸"/>
                <a:cs typeface="コーポレート・ロゴ丸"/>
                <a:sym typeface="コーポレート・ロゴ丸"/>
              </a:rPr>
              <a:t>すべて</a:t>
            </a:r>
          </a:p>
        </p:txBody>
      </p:sp>
      <p:sp>
        <p:nvSpPr>
          <p:cNvPr name="TextBox 4" id="4"/>
          <p:cNvSpPr txBox="true"/>
          <p:nvPr/>
        </p:nvSpPr>
        <p:spPr>
          <a:xfrm rot="0">
            <a:off x="1828791" y="6230971"/>
            <a:ext cx="14630418" cy="2143175"/>
          </a:xfrm>
          <a:prstGeom prst="rect">
            <a:avLst/>
          </a:prstGeom>
        </p:spPr>
        <p:txBody>
          <a:bodyPr anchor="t" rtlCol="false" tIns="0" lIns="0" bIns="0" rIns="0">
            <a:spAutoFit/>
          </a:bodyPr>
          <a:lstStyle/>
          <a:p>
            <a:pPr algn="ctr">
              <a:lnSpc>
                <a:spcPts val="18148"/>
              </a:lnSpc>
            </a:pPr>
            <a:r>
              <a:rPr lang="en-US" sz="10999" spc="1099">
                <a:solidFill>
                  <a:srgbClr val="0B2770"/>
                </a:solidFill>
                <a:latin typeface="コーポレート・ロゴ丸"/>
                <a:ea typeface="コーポレート・ロゴ丸"/>
                <a:cs typeface="コーポレート・ロゴ丸"/>
                <a:sym typeface="コーポレート・ロゴ丸"/>
              </a:rPr>
              <a:t>認知症初期症状</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489197"/>
            <a:ext cx="8900706" cy="6608774"/>
          </a:xfrm>
          <a:custGeom>
            <a:avLst/>
            <a:gdLst/>
            <a:ahLst/>
            <a:cxnLst/>
            <a:rect r="r" b="b" t="t" l="l"/>
            <a:pathLst>
              <a:path h="6608774" w="8900706">
                <a:moveTo>
                  <a:pt x="0" y="0"/>
                </a:moveTo>
                <a:lnTo>
                  <a:pt x="8900706" y="0"/>
                </a:lnTo>
                <a:lnTo>
                  <a:pt x="8900706" y="6608774"/>
                </a:lnTo>
                <a:lnTo>
                  <a:pt x="0" y="6608774"/>
                </a:lnTo>
                <a:lnTo>
                  <a:pt x="0" y="0"/>
                </a:lnTo>
                <a:close/>
              </a:path>
            </a:pathLst>
          </a:custGeom>
          <a:blipFill>
            <a:blip r:embed="rId3">
              <a:alphaModFix amt="75000"/>
            </a:blip>
            <a:stretch>
              <a:fillRect l="0" t="0" r="0" b="0"/>
            </a:stretch>
          </a:blipFill>
        </p:spPr>
      </p:sp>
      <p:sp>
        <p:nvSpPr>
          <p:cNvPr name="Freeform 3" id="3"/>
          <p:cNvSpPr/>
          <p:nvPr/>
        </p:nvSpPr>
        <p:spPr>
          <a:xfrm flipH="false" flipV="false" rot="834688">
            <a:off x="8977534" y="1807680"/>
            <a:ext cx="9538532" cy="5892332"/>
          </a:xfrm>
          <a:custGeom>
            <a:avLst/>
            <a:gdLst/>
            <a:ahLst/>
            <a:cxnLst/>
            <a:rect r="r" b="b" t="t" l="l"/>
            <a:pathLst>
              <a:path h="5892332" w="9538532">
                <a:moveTo>
                  <a:pt x="0" y="0"/>
                </a:moveTo>
                <a:lnTo>
                  <a:pt x="9538532" y="0"/>
                </a:lnTo>
                <a:lnTo>
                  <a:pt x="9538532" y="5892332"/>
                </a:lnTo>
                <a:lnTo>
                  <a:pt x="0" y="5892332"/>
                </a:lnTo>
                <a:lnTo>
                  <a:pt x="0"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09100" y="6390316"/>
            <a:ext cx="2790583" cy="4114800"/>
          </a:xfrm>
          <a:custGeom>
            <a:avLst/>
            <a:gdLst/>
            <a:ahLst/>
            <a:cxnLst/>
            <a:rect r="r" b="b" t="t" l="l"/>
            <a:pathLst>
              <a:path h="4114800" w="2790583">
                <a:moveTo>
                  <a:pt x="0" y="0"/>
                </a:moveTo>
                <a:lnTo>
                  <a:pt x="2790582" y="0"/>
                </a:lnTo>
                <a:lnTo>
                  <a:pt x="279058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869548" y="3172195"/>
            <a:ext cx="7754504" cy="1660150"/>
          </a:xfrm>
          <a:prstGeom prst="rect">
            <a:avLst/>
          </a:prstGeom>
        </p:spPr>
        <p:txBody>
          <a:bodyPr anchor="t" rtlCol="false" tIns="0" lIns="0" bIns="0" rIns="0">
            <a:spAutoFit/>
          </a:bodyPr>
          <a:lstStyle/>
          <a:p>
            <a:pPr algn="ctr">
              <a:lnSpc>
                <a:spcPts val="13944"/>
              </a:lnSpc>
            </a:pPr>
            <a:r>
              <a:rPr lang="en-US" sz="8451">
                <a:solidFill>
                  <a:srgbClr val="0B2770"/>
                </a:solidFill>
                <a:latin typeface="コーポレート・ロゴ丸"/>
                <a:ea typeface="コーポレート・ロゴ丸"/>
                <a:cs typeface="コーポレート・ロゴ丸"/>
                <a:sym typeface="コーポレート・ロゴ丸"/>
              </a:rPr>
              <a:t>生活環境の変化</a:t>
            </a:r>
          </a:p>
        </p:txBody>
      </p:sp>
      <p:sp>
        <p:nvSpPr>
          <p:cNvPr name="TextBox 6" id="6"/>
          <p:cNvSpPr txBox="true"/>
          <p:nvPr/>
        </p:nvSpPr>
        <p:spPr>
          <a:xfrm rot="0">
            <a:off x="-1265873" y="3248395"/>
            <a:ext cx="8422807" cy="1362076"/>
          </a:xfrm>
          <a:prstGeom prst="rect">
            <a:avLst/>
          </a:prstGeom>
        </p:spPr>
        <p:txBody>
          <a:bodyPr anchor="t" rtlCol="false" tIns="0" lIns="0" bIns="0" rIns="0">
            <a:spAutoFit/>
          </a:bodyPr>
          <a:lstStyle/>
          <a:p>
            <a:pPr algn="ctr">
              <a:lnSpc>
                <a:spcPts val="11549"/>
              </a:lnSpc>
            </a:pPr>
            <a:r>
              <a:rPr lang="en-US" sz="6999">
                <a:solidFill>
                  <a:srgbClr val="0B2770"/>
                </a:solidFill>
                <a:latin typeface="コーポレート・ロゴ丸"/>
                <a:ea typeface="コーポレート・ロゴ丸"/>
                <a:cs typeface="コーポレート・ロゴ丸"/>
                <a:sym typeface="コーポレート・ロゴ丸"/>
              </a:rPr>
              <a:t>行動する機会</a:t>
            </a:r>
          </a:p>
        </p:txBody>
      </p:sp>
      <p:sp>
        <p:nvSpPr>
          <p:cNvPr name="TextBox 7" id="7"/>
          <p:cNvSpPr txBox="true"/>
          <p:nvPr/>
        </p:nvSpPr>
        <p:spPr>
          <a:xfrm rot="0">
            <a:off x="3603098" y="301503"/>
            <a:ext cx="10672429" cy="1187694"/>
          </a:xfrm>
          <a:prstGeom prst="rect">
            <a:avLst/>
          </a:prstGeom>
        </p:spPr>
        <p:txBody>
          <a:bodyPr anchor="t" rtlCol="false" tIns="0" lIns="0" bIns="0" rIns="0">
            <a:spAutoFit/>
          </a:bodyPr>
          <a:lstStyle/>
          <a:p>
            <a:pPr algn="ctr">
              <a:lnSpc>
                <a:spcPts val="9984"/>
              </a:lnSpc>
            </a:pPr>
            <a:r>
              <a:rPr lang="en-US" sz="6051">
                <a:solidFill>
                  <a:srgbClr val="0B2770"/>
                </a:solidFill>
                <a:latin typeface="コーポレート・ロゴ丸"/>
                <a:ea typeface="コーポレート・ロゴ丸"/>
                <a:cs typeface="コーポレート・ロゴ丸"/>
                <a:sym typeface="コーポレート・ロゴ丸"/>
              </a:rPr>
              <a:t>認知症の原因ってなに？</a:t>
            </a:r>
          </a:p>
        </p:txBody>
      </p:sp>
      <p:sp>
        <p:nvSpPr>
          <p:cNvPr name="TextBox 8" id="8"/>
          <p:cNvSpPr txBox="true"/>
          <p:nvPr/>
        </p:nvSpPr>
        <p:spPr>
          <a:xfrm rot="0">
            <a:off x="-1708607" y="4416608"/>
            <a:ext cx="8422807" cy="1362076"/>
          </a:xfrm>
          <a:prstGeom prst="rect">
            <a:avLst/>
          </a:prstGeom>
        </p:spPr>
        <p:txBody>
          <a:bodyPr anchor="t" rtlCol="false" tIns="0" lIns="0" bIns="0" rIns="0">
            <a:spAutoFit/>
          </a:bodyPr>
          <a:lstStyle/>
          <a:p>
            <a:pPr algn="ctr">
              <a:lnSpc>
                <a:spcPts val="11549"/>
              </a:lnSpc>
            </a:pPr>
            <a:r>
              <a:rPr lang="en-US" sz="6999">
                <a:solidFill>
                  <a:srgbClr val="0B2770"/>
                </a:solidFill>
                <a:latin typeface="コーポレート・ロゴ丸"/>
                <a:ea typeface="コーポレート・ロゴ丸"/>
                <a:cs typeface="コーポレート・ロゴ丸"/>
                <a:sym typeface="コーポレート・ロゴ丸"/>
              </a:rPr>
              <a:t>考える機会</a:t>
            </a:r>
          </a:p>
        </p:txBody>
      </p:sp>
      <p:sp>
        <p:nvSpPr>
          <p:cNvPr name="TextBox 9" id="9"/>
          <p:cNvSpPr txBox="true"/>
          <p:nvPr/>
        </p:nvSpPr>
        <p:spPr>
          <a:xfrm rot="0">
            <a:off x="4903033" y="3649835"/>
            <a:ext cx="4507801" cy="1752621"/>
          </a:xfrm>
          <a:prstGeom prst="rect">
            <a:avLst/>
          </a:prstGeom>
        </p:spPr>
        <p:txBody>
          <a:bodyPr anchor="t" rtlCol="false" tIns="0" lIns="0" bIns="0" rIns="0">
            <a:spAutoFit/>
          </a:bodyPr>
          <a:lstStyle/>
          <a:p>
            <a:pPr algn="ctr">
              <a:lnSpc>
                <a:spcPts val="14849"/>
              </a:lnSpc>
            </a:pPr>
            <a:r>
              <a:rPr lang="en-US" sz="8999">
                <a:solidFill>
                  <a:srgbClr val="0B2770"/>
                </a:solidFill>
                <a:latin typeface="コーポレート・ロゴ丸"/>
                <a:ea typeface="コーポレート・ロゴ丸"/>
                <a:cs typeface="コーポレート・ロゴ丸"/>
                <a:sym typeface="コーポレート・ロゴ丸"/>
              </a:rPr>
              <a:t>減少↓</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Freeform 2" id="2"/>
          <p:cNvSpPr/>
          <p:nvPr/>
        </p:nvSpPr>
        <p:spPr>
          <a:xfrm flipH="false" flipV="false" rot="0">
            <a:off x="10548874" y="734365"/>
            <a:ext cx="7382727" cy="6953187"/>
          </a:xfrm>
          <a:custGeom>
            <a:avLst/>
            <a:gdLst/>
            <a:ahLst/>
            <a:cxnLst/>
            <a:rect r="r" b="b" t="t" l="l"/>
            <a:pathLst>
              <a:path h="6953187" w="7382727">
                <a:moveTo>
                  <a:pt x="0" y="0"/>
                </a:moveTo>
                <a:lnTo>
                  <a:pt x="7382727" y="0"/>
                </a:lnTo>
                <a:lnTo>
                  <a:pt x="7382727" y="6953187"/>
                </a:lnTo>
                <a:lnTo>
                  <a:pt x="0" y="6953187"/>
                </a:lnTo>
                <a:lnTo>
                  <a:pt x="0" y="0"/>
                </a:lnTo>
                <a:close/>
              </a:path>
            </a:pathLst>
          </a:custGeom>
          <a:blipFill>
            <a:blip r:embed="rId2">
              <a:alphaModFix amt="7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08345" y="734365"/>
            <a:ext cx="7653932" cy="7208612"/>
          </a:xfrm>
          <a:custGeom>
            <a:avLst/>
            <a:gdLst/>
            <a:ahLst/>
            <a:cxnLst/>
            <a:rect r="r" b="b" t="t" l="l"/>
            <a:pathLst>
              <a:path h="7208612" w="7653932">
                <a:moveTo>
                  <a:pt x="7653933" y="0"/>
                </a:moveTo>
                <a:lnTo>
                  <a:pt x="0" y="0"/>
                </a:lnTo>
                <a:lnTo>
                  <a:pt x="0" y="7208612"/>
                </a:lnTo>
                <a:lnTo>
                  <a:pt x="7653933" y="7208612"/>
                </a:lnTo>
                <a:lnTo>
                  <a:pt x="7653933" y="0"/>
                </a:lnTo>
                <a:close/>
              </a:path>
            </a:pathLst>
          </a:custGeom>
          <a:blipFill>
            <a:blip r:embed="rId4">
              <a:alphaModFix amt="75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885329" y="2595012"/>
            <a:ext cx="4709818" cy="2149509"/>
          </a:xfrm>
          <a:prstGeom prst="rect">
            <a:avLst/>
          </a:prstGeom>
        </p:spPr>
        <p:txBody>
          <a:bodyPr anchor="t" rtlCol="false" tIns="0" lIns="0" bIns="0" rIns="0">
            <a:spAutoFit/>
          </a:bodyPr>
          <a:lstStyle/>
          <a:p>
            <a:pPr algn="ctr">
              <a:lnSpc>
                <a:spcPts val="17498"/>
              </a:lnSpc>
            </a:pPr>
            <a:r>
              <a:rPr lang="en-US" sz="12498">
                <a:solidFill>
                  <a:srgbClr val="0B2770"/>
                </a:solidFill>
                <a:latin typeface="コーポレート・ロゴ丸"/>
                <a:ea typeface="コーポレート・ロゴ丸"/>
                <a:cs typeface="コーポレート・ロゴ丸"/>
                <a:sym typeface="コーポレート・ロゴ丸"/>
              </a:rPr>
              <a:t>新鮮さ</a:t>
            </a:r>
          </a:p>
        </p:txBody>
      </p:sp>
      <p:sp>
        <p:nvSpPr>
          <p:cNvPr name="TextBox 5" id="5"/>
          <p:cNvSpPr txBox="true"/>
          <p:nvPr/>
        </p:nvSpPr>
        <p:spPr>
          <a:xfrm rot="0">
            <a:off x="6057145" y="222246"/>
            <a:ext cx="6173710" cy="1450983"/>
          </a:xfrm>
          <a:prstGeom prst="rect">
            <a:avLst/>
          </a:prstGeom>
        </p:spPr>
        <p:txBody>
          <a:bodyPr anchor="t" rtlCol="false" tIns="0" lIns="0" bIns="0" rIns="0">
            <a:spAutoFit/>
          </a:bodyPr>
          <a:lstStyle/>
          <a:p>
            <a:pPr algn="ctr">
              <a:lnSpc>
                <a:spcPts val="11899"/>
              </a:lnSpc>
            </a:pPr>
            <a:r>
              <a:rPr lang="en-US" sz="8499">
                <a:solidFill>
                  <a:srgbClr val="0B2770"/>
                </a:solidFill>
                <a:latin typeface="コーポレート・ロゴ丸"/>
                <a:ea typeface="コーポレート・ロゴ丸"/>
                <a:cs typeface="コーポレート・ロゴ丸"/>
                <a:sym typeface="コーポレート・ロゴ丸"/>
              </a:rPr>
              <a:t>対策に必要</a:t>
            </a:r>
          </a:p>
        </p:txBody>
      </p:sp>
      <p:sp>
        <p:nvSpPr>
          <p:cNvPr name="TextBox 6" id="6"/>
          <p:cNvSpPr txBox="true"/>
          <p:nvPr/>
        </p:nvSpPr>
        <p:spPr>
          <a:xfrm rot="0">
            <a:off x="1300363" y="2777315"/>
            <a:ext cx="5469898" cy="2149509"/>
          </a:xfrm>
          <a:prstGeom prst="rect">
            <a:avLst/>
          </a:prstGeom>
        </p:spPr>
        <p:txBody>
          <a:bodyPr anchor="t" rtlCol="false" tIns="0" lIns="0" bIns="0" rIns="0">
            <a:spAutoFit/>
          </a:bodyPr>
          <a:lstStyle/>
          <a:p>
            <a:pPr algn="ctr">
              <a:lnSpc>
                <a:spcPts val="17498"/>
              </a:lnSpc>
            </a:pPr>
            <a:r>
              <a:rPr lang="en-US" sz="12498">
                <a:solidFill>
                  <a:srgbClr val="0B2770"/>
                </a:solidFill>
                <a:latin typeface="コーポレート・ロゴ丸"/>
                <a:ea typeface="コーポレート・ロゴ丸"/>
                <a:cs typeface="コーポレート・ロゴ丸"/>
                <a:sym typeface="コーポレート・ロゴ丸"/>
              </a:rPr>
              <a:t>生きがい</a:t>
            </a:r>
          </a:p>
        </p:txBody>
      </p:sp>
      <p:sp>
        <p:nvSpPr>
          <p:cNvPr name="Freeform 7" id="7"/>
          <p:cNvSpPr/>
          <p:nvPr/>
        </p:nvSpPr>
        <p:spPr>
          <a:xfrm flipH="false" flipV="false" rot="0">
            <a:off x="7197183" y="6172200"/>
            <a:ext cx="3351692" cy="4114800"/>
          </a:xfrm>
          <a:custGeom>
            <a:avLst/>
            <a:gdLst/>
            <a:ahLst/>
            <a:cxnLst/>
            <a:rect r="r" b="b" t="t" l="l"/>
            <a:pathLst>
              <a:path h="4114800" w="3351692">
                <a:moveTo>
                  <a:pt x="0" y="0"/>
                </a:moveTo>
                <a:lnTo>
                  <a:pt x="3351691" y="0"/>
                </a:lnTo>
                <a:lnTo>
                  <a:pt x="335169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Freeform 2" id="2"/>
          <p:cNvSpPr/>
          <p:nvPr/>
        </p:nvSpPr>
        <p:spPr>
          <a:xfrm flipH="false" flipV="false" rot="0">
            <a:off x="5149226" y="4849888"/>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41877" y="3670872"/>
            <a:ext cx="3929897" cy="3929897"/>
          </a:xfrm>
          <a:custGeom>
            <a:avLst/>
            <a:gdLst/>
            <a:ahLst/>
            <a:cxnLst/>
            <a:rect r="r" b="b" t="t" l="l"/>
            <a:pathLst>
              <a:path h="3929897" w="3929897">
                <a:moveTo>
                  <a:pt x="0" y="0"/>
                </a:moveTo>
                <a:lnTo>
                  <a:pt x="3929897" y="0"/>
                </a:lnTo>
                <a:lnTo>
                  <a:pt x="3929897" y="3929898"/>
                </a:lnTo>
                <a:lnTo>
                  <a:pt x="0" y="3929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23808" y="4681598"/>
            <a:ext cx="2966035" cy="1979650"/>
          </a:xfrm>
          <a:custGeom>
            <a:avLst/>
            <a:gdLst/>
            <a:ahLst/>
            <a:cxnLst/>
            <a:rect r="r" b="b" t="t" l="l"/>
            <a:pathLst>
              <a:path h="1979650" w="2966035">
                <a:moveTo>
                  <a:pt x="0" y="0"/>
                </a:moveTo>
                <a:lnTo>
                  <a:pt x="2966035" y="0"/>
                </a:lnTo>
                <a:lnTo>
                  <a:pt x="2966035" y="1979650"/>
                </a:lnTo>
                <a:lnTo>
                  <a:pt x="0" y="197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71516" y="3962959"/>
            <a:ext cx="4433868" cy="3416928"/>
          </a:xfrm>
          <a:custGeom>
            <a:avLst/>
            <a:gdLst/>
            <a:ahLst/>
            <a:cxnLst/>
            <a:rect r="r" b="b" t="t" l="l"/>
            <a:pathLst>
              <a:path h="3416928" w="4433868">
                <a:moveTo>
                  <a:pt x="0" y="0"/>
                </a:moveTo>
                <a:lnTo>
                  <a:pt x="4433869" y="0"/>
                </a:lnTo>
                <a:lnTo>
                  <a:pt x="4433869" y="3416928"/>
                </a:lnTo>
                <a:lnTo>
                  <a:pt x="0" y="3416928"/>
                </a:lnTo>
                <a:lnTo>
                  <a:pt x="0" y="0"/>
                </a:lnTo>
                <a:close/>
              </a:path>
            </a:pathLst>
          </a:custGeom>
          <a:blipFill>
            <a:blip r:embed="rId8"/>
            <a:stretch>
              <a:fillRect l="-238556" t="-131408" r="-12535" b="-110279"/>
            </a:stretch>
          </a:blipFill>
        </p:spPr>
      </p:sp>
      <p:sp>
        <p:nvSpPr>
          <p:cNvPr name="Freeform 6" id="6"/>
          <p:cNvSpPr/>
          <p:nvPr/>
        </p:nvSpPr>
        <p:spPr>
          <a:xfrm flipH="false" flipV="false" rot="0">
            <a:off x="12464426" y="3491792"/>
            <a:ext cx="4366757" cy="3888095"/>
          </a:xfrm>
          <a:custGeom>
            <a:avLst/>
            <a:gdLst/>
            <a:ahLst/>
            <a:cxnLst/>
            <a:rect r="r" b="b" t="t" l="l"/>
            <a:pathLst>
              <a:path h="3888095" w="4366757">
                <a:moveTo>
                  <a:pt x="0" y="0"/>
                </a:moveTo>
                <a:lnTo>
                  <a:pt x="4366757" y="0"/>
                </a:lnTo>
                <a:lnTo>
                  <a:pt x="4366757" y="3888095"/>
                </a:lnTo>
                <a:lnTo>
                  <a:pt x="0" y="3888095"/>
                </a:lnTo>
                <a:lnTo>
                  <a:pt x="0" y="0"/>
                </a:lnTo>
                <a:close/>
              </a:path>
            </a:pathLst>
          </a:custGeom>
          <a:blipFill>
            <a:blip r:embed="rId8"/>
            <a:stretch>
              <a:fillRect l="-12823" t="-188398" r="-229557" b="0"/>
            </a:stretch>
          </a:blipFill>
        </p:spPr>
      </p:sp>
      <p:sp>
        <p:nvSpPr>
          <p:cNvPr name="TextBox 7" id="7"/>
          <p:cNvSpPr txBox="true"/>
          <p:nvPr/>
        </p:nvSpPr>
        <p:spPr>
          <a:xfrm rot="0">
            <a:off x="777929" y="2566222"/>
            <a:ext cx="5215190" cy="1362076"/>
          </a:xfrm>
          <a:prstGeom prst="rect">
            <a:avLst/>
          </a:prstGeom>
        </p:spPr>
        <p:txBody>
          <a:bodyPr anchor="t" rtlCol="false" tIns="0" lIns="0" bIns="0" rIns="0">
            <a:spAutoFit/>
          </a:bodyPr>
          <a:lstStyle/>
          <a:p>
            <a:pPr algn="ctr">
              <a:lnSpc>
                <a:spcPts val="11549"/>
              </a:lnSpc>
            </a:pPr>
            <a:r>
              <a:rPr lang="en-US" sz="6999">
                <a:solidFill>
                  <a:srgbClr val="D76E57"/>
                </a:solidFill>
                <a:latin typeface="コーポレート・ロゴ丸"/>
                <a:ea typeface="コーポレート・ロゴ丸"/>
                <a:cs typeface="コーポレート・ロゴ丸"/>
                <a:sym typeface="コーポレート・ロゴ丸"/>
              </a:rPr>
              <a:t>子(中高年層)</a:t>
            </a:r>
          </a:p>
        </p:txBody>
      </p:sp>
      <p:sp>
        <p:nvSpPr>
          <p:cNvPr name="TextBox 8" id="8"/>
          <p:cNvSpPr txBox="true"/>
          <p:nvPr/>
        </p:nvSpPr>
        <p:spPr>
          <a:xfrm rot="0">
            <a:off x="1621822" y="6873572"/>
            <a:ext cx="3527404" cy="1187694"/>
          </a:xfrm>
          <a:prstGeom prst="rect">
            <a:avLst/>
          </a:prstGeom>
        </p:spPr>
        <p:txBody>
          <a:bodyPr anchor="t" rtlCol="false" tIns="0" lIns="0" bIns="0" rIns="0">
            <a:spAutoFit/>
          </a:bodyPr>
          <a:lstStyle/>
          <a:p>
            <a:pPr algn="ctr">
              <a:lnSpc>
                <a:spcPts val="9984"/>
              </a:lnSpc>
            </a:pPr>
            <a:r>
              <a:rPr lang="en-US" sz="6051">
                <a:solidFill>
                  <a:srgbClr val="0B2770"/>
                </a:solidFill>
                <a:latin typeface="コーポレート・ロゴ丸"/>
                <a:ea typeface="コーポレート・ロゴ丸"/>
                <a:cs typeface="コーポレート・ロゴ丸"/>
                <a:sym typeface="コーポレート・ロゴ丸"/>
              </a:rPr>
              <a:t>50～65歳</a:t>
            </a:r>
          </a:p>
        </p:txBody>
      </p:sp>
      <p:sp>
        <p:nvSpPr>
          <p:cNvPr name="TextBox 9" id="9"/>
          <p:cNvSpPr txBox="true"/>
          <p:nvPr/>
        </p:nvSpPr>
        <p:spPr>
          <a:xfrm rot="0">
            <a:off x="13340972" y="6655987"/>
            <a:ext cx="3444290" cy="1181100"/>
          </a:xfrm>
          <a:prstGeom prst="rect">
            <a:avLst/>
          </a:prstGeom>
        </p:spPr>
        <p:txBody>
          <a:bodyPr anchor="t" rtlCol="false" tIns="0" lIns="0" bIns="0" rIns="0">
            <a:spAutoFit/>
          </a:bodyPr>
          <a:lstStyle/>
          <a:p>
            <a:pPr algn="ctr">
              <a:lnSpc>
                <a:spcPts val="9900"/>
              </a:lnSpc>
            </a:pPr>
            <a:r>
              <a:rPr lang="en-US" sz="6000">
                <a:solidFill>
                  <a:srgbClr val="0B2770"/>
                </a:solidFill>
                <a:latin typeface="コーポレート・ロゴ丸"/>
                <a:ea typeface="コーポレート・ロゴ丸"/>
                <a:cs typeface="コーポレート・ロゴ丸"/>
                <a:sym typeface="コーポレート・ロゴ丸"/>
              </a:rPr>
              <a:t>65歳以上</a:t>
            </a:r>
          </a:p>
        </p:txBody>
      </p:sp>
      <p:sp>
        <p:nvSpPr>
          <p:cNvPr name="TextBox 10" id="10"/>
          <p:cNvSpPr txBox="true"/>
          <p:nvPr/>
        </p:nvSpPr>
        <p:spPr>
          <a:xfrm rot="0">
            <a:off x="12866935" y="2566222"/>
            <a:ext cx="4392365" cy="1362076"/>
          </a:xfrm>
          <a:prstGeom prst="rect">
            <a:avLst/>
          </a:prstGeom>
        </p:spPr>
        <p:txBody>
          <a:bodyPr anchor="t" rtlCol="false" tIns="0" lIns="0" bIns="0" rIns="0">
            <a:spAutoFit/>
          </a:bodyPr>
          <a:lstStyle/>
          <a:p>
            <a:pPr algn="ctr">
              <a:lnSpc>
                <a:spcPts val="11549"/>
              </a:lnSpc>
            </a:pPr>
            <a:r>
              <a:rPr lang="en-US" sz="6999">
                <a:solidFill>
                  <a:srgbClr val="D76E57"/>
                </a:solidFill>
                <a:latin typeface="コーポレート・ロゴ丸"/>
                <a:ea typeface="コーポレート・ロゴ丸"/>
                <a:cs typeface="コーポレート・ロゴ丸"/>
                <a:sym typeface="コーポレート・ロゴ丸"/>
              </a:rPr>
              <a:t>親(高齢者)</a:t>
            </a:r>
          </a:p>
        </p:txBody>
      </p:sp>
      <p:sp>
        <p:nvSpPr>
          <p:cNvPr name="Freeform 11" id="11"/>
          <p:cNvSpPr/>
          <p:nvPr/>
        </p:nvSpPr>
        <p:spPr>
          <a:xfrm flipH="false" flipV="false" rot="0">
            <a:off x="7305237" y="2519796"/>
            <a:ext cx="1501588" cy="1522229"/>
          </a:xfrm>
          <a:custGeom>
            <a:avLst/>
            <a:gdLst/>
            <a:ahLst/>
            <a:cxnLst/>
            <a:rect r="r" b="b" t="t" l="l"/>
            <a:pathLst>
              <a:path h="1522229" w="1501588">
                <a:moveTo>
                  <a:pt x="0" y="0"/>
                </a:moveTo>
                <a:lnTo>
                  <a:pt x="1501589" y="0"/>
                </a:lnTo>
                <a:lnTo>
                  <a:pt x="1501589" y="1522229"/>
                </a:lnTo>
                <a:lnTo>
                  <a:pt x="0" y="1522229"/>
                </a:lnTo>
                <a:lnTo>
                  <a:pt x="0" y="0"/>
                </a:lnTo>
                <a:close/>
              </a:path>
            </a:pathLst>
          </a:custGeom>
          <a:blipFill>
            <a:blip r:embed="rId9">
              <a:alphaModFix amt="76000"/>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6101074" y="2847210"/>
            <a:ext cx="4512677" cy="772152"/>
          </a:xfrm>
          <a:prstGeom prst="rect">
            <a:avLst/>
          </a:prstGeom>
        </p:spPr>
        <p:txBody>
          <a:bodyPr anchor="t" rtlCol="false" tIns="0" lIns="0" bIns="0" rIns="0">
            <a:spAutoFit/>
          </a:bodyPr>
          <a:lstStyle/>
          <a:p>
            <a:pPr algn="r">
              <a:lnSpc>
                <a:spcPts val="6265"/>
              </a:lnSpc>
            </a:pPr>
            <a:r>
              <a:rPr lang="en-US" sz="4475">
                <a:solidFill>
                  <a:srgbClr val="0B2770"/>
                </a:solidFill>
                <a:latin typeface="コーポレート・ロゴ丸"/>
                <a:ea typeface="コーポレート・ロゴ丸"/>
                <a:cs typeface="コーポレート・ロゴ丸"/>
                <a:sym typeface="コーポレート・ロゴ丸"/>
              </a:rPr>
              <a:t>ひだまりメモリー</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Freeform 2" id="2"/>
          <p:cNvSpPr/>
          <p:nvPr/>
        </p:nvSpPr>
        <p:spPr>
          <a:xfrm flipH="false" flipV="false" rot="0">
            <a:off x="6063625" y="554488"/>
            <a:ext cx="6160749" cy="9178025"/>
          </a:xfrm>
          <a:custGeom>
            <a:avLst/>
            <a:gdLst/>
            <a:ahLst/>
            <a:cxnLst/>
            <a:rect r="r" b="b" t="t" l="l"/>
            <a:pathLst>
              <a:path h="9178025" w="6160749">
                <a:moveTo>
                  <a:pt x="0" y="0"/>
                </a:moveTo>
                <a:lnTo>
                  <a:pt x="6160750" y="0"/>
                </a:lnTo>
                <a:lnTo>
                  <a:pt x="6160750" y="9178024"/>
                </a:lnTo>
                <a:lnTo>
                  <a:pt x="0" y="9178024"/>
                </a:lnTo>
                <a:lnTo>
                  <a:pt x="0" y="0"/>
                </a:lnTo>
                <a:close/>
              </a:path>
            </a:pathLst>
          </a:custGeom>
          <a:blipFill>
            <a:blip r:embed="rId3"/>
            <a:stretch>
              <a:fillRect l="0" t="0" r="0" b="0"/>
            </a:stretch>
          </a:blipFill>
          <a:ln w="9525" cap="sq">
            <a:solidFill>
              <a:srgbClr val="000000"/>
            </a:solidFill>
            <a:prstDash val="solid"/>
            <a:miter/>
          </a:ln>
        </p:spPr>
      </p:sp>
      <p:grpSp>
        <p:nvGrpSpPr>
          <p:cNvPr name="Group 3" id="3"/>
          <p:cNvGrpSpPr/>
          <p:nvPr/>
        </p:nvGrpSpPr>
        <p:grpSpPr>
          <a:xfrm rot="0">
            <a:off x="261523" y="4134403"/>
            <a:ext cx="5506828" cy="2024184"/>
            <a:chOff x="0" y="0"/>
            <a:chExt cx="2025856" cy="744658"/>
          </a:xfrm>
        </p:grpSpPr>
        <p:sp>
          <p:nvSpPr>
            <p:cNvPr name="Freeform 4" id="4"/>
            <p:cNvSpPr/>
            <p:nvPr/>
          </p:nvSpPr>
          <p:spPr>
            <a:xfrm flipH="false" flipV="false" rot="0">
              <a:off x="0" y="0"/>
              <a:ext cx="2025856" cy="744658"/>
            </a:xfrm>
            <a:custGeom>
              <a:avLst/>
              <a:gdLst/>
              <a:ahLst/>
              <a:cxnLst/>
              <a:rect r="r" b="b" t="t" l="l"/>
              <a:pathLst>
                <a:path h="744658" w="2025856">
                  <a:moveTo>
                    <a:pt x="1012928" y="0"/>
                  </a:moveTo>
                  <a:cubicBezTo>
                    <a:pt x="453503" y="0"/>
                    <a:pt x="0" y="166697"/>
                    <a:pt x="0" y="372329"/>
                  </a:cubicBezTo>
                  <a:cubicBezTo>
                    <a:pt x="0" y="577961"/>
                    <a:pt x="453503" y="744658"/>
                    <a:pt x="1012928" y="744658"/>
                  </a:cubicBezTo>
                  <a:cubicBezTo>
                    <a:pt x="1572352" y="744658"/>
                    <a:pt x="2025856" y="577961"/>
                    <a:pt x="2025856" y="372329"/>
                  </a:cubicBezTo>
                  <a:cubicBezTo>
                    <a:pt x="2025856" y="166697"/>
                    <a:pt x="1572352" y="0"/>
                    <a:pt x="1012928" y="0"/>
                  </a:cubicBezTo>
                  <a:close/>
                </a:path>
              </a:pathLst>
            </a:custGeom>
            <a:solidFill>
              <a:srgbClr val="DFCC72">
                <a:alpha val="19608"/>
              </a:srgbClr>
            </a:solidFill>
          </p:spPr>
        </p:sp>
        <p:sp>
          <p:nvSpPr>
            <p:cNvPr name="TextBox 5" id="5"/>
            <p:cNvSpPr txBox="true"/>
            <p:nvPr/>
          </p:nvSpPr>
          <p:spPr>
            <a:xfrm>
              <a:off x="189924" y="22187"/>
              <a:ext cx="1646008" cy="652660"/>
            </a:xfrm>
            <a:prstGeom prst="rect">
              <a:avLst/>
            </a:prstGeom>
          </p:spPr>
          <p:txBody>
            <a:bodyPr anchor="ctr" rtlCol="false" tIns="50800" lIns="50800" bIns="50800" rIns="50800"/>
            <a:lstStyle/>
            <a:p>
              <a:pPr algn="ctr">
                <a:lnSpc>
                  <a:spcPts val="2520"/>
                </a:lnSpc>
              </a:pPr>
            </a:p>
          </p:txBody>
        </p:sp>
      </p:grpSp>
      <p:sp>
        <p:nvSpPr>
          <p:cNvPr name="TextBox 6" id="6"/>
          <p:cNvSpPr txBox="true"/>
          <p:nvPr/>
        </p:nvSpPr>
        <p:spPr>
          <a:xfrm rot="0">
            <a:off x="550755" y="4523598"/>
            <a:ext cx="4928363" cy="1112443"/>
          </a:xfrm>
          <a:prstGeom prst="rect">
            <a:avLst/>
          </a:prstGeom>
        </p:spPr>
        <p:txBody>
          <a:bodyPr anchor="t" rtlCol="false" tIns="0" lIns="0" bIns="0" rIns="0">
            <a:spAutoFit/>
          </a:bodyPr>
          <a:lstStyle/>
          <a:p>
            <a:pPr algn="ctr">
              <a:lnSpc>
                <a:spcPts val="4559"/>
              </a:lnSpc>
            </a:pPr>
            <a:r>
              <a:rPr lang="en-US" sz="2763">
                <a:solidFill>
                  <a:srgbClr val="0B2770"/>
                </a:solidFill>
                <a:latin typeface="コーポレート・ロゴ丸"/>
                <a:ea typeface="コーポレート・ロゴ丸"/>
                <a:cs typeface="コーポレート・ロゴ丸"/>
                <a:sym typeface="コーポレート・ロゴ丸"/>
              </a:rPr>
              <a:t>病院</a:t>
            </a:r>
            <a:r>
              <a:rPr lang="en-US" sz="2763">
                <a:solidFill>
                  <a:srgbClr val="0B2770"/>
                </a:solidFill>
                <a:latin typeface="コーポレート・ロゴ丸"/>
                <a:ea typeface="コーポレート・ロゴ丸"/>
                <a:cs typeface="コーポレート・ロゴ丸"/>
                <a:sym typeface="コーポレート・ロゴ丸"/>
              </a:rPr>
              <a:t>や介護施設、医療機関 等でも</a:t>
            </a:r>
          </a:p>
          <a:p>
            <a:pPr algn="ctr">
              <a:lnSpc>
                <a:spcPts val="4559"/>
              </a:lnSpc>
              <a:spcBef>
                <a:spcPct val="0"/>
              </a:spcBef>
            </a:pPr>
            <a:r>
              <a:rPr lang="en-US" sz="2763">
                <a:solidFill>
                  <a:srgbClr val="0B2770"/>
                </a:solidFill>
                <a:latin typeface="コーポレート・ロゴ丸"/>
                <a:ea typeface="コーポレート・ロゴ丸"/>
                <a:cs typeface="コーポレート・ロゴ丸"/>
                <a:sym typeface="コーポレート・ロゴ丸"/>
              </a:rPr>
              <a:t>チラシを貼ってもらう</a:t>
            </a:r>
          </a:p>
        </p:txBody>
      </p:sp>
      <p:grpSp>
        <p:nvGrpSpPr>
          <p:cNvPr name="Group 7" id="7"/>
          <p:cNvGrpSpPr/>
          <p:nvPr/>
        </p:nvGrpSpPr>
        <p:grpSpPr>
          <a:xfrm rot="0">
            <a:off x="12781172" y="6456274"/>
            <a:ext cx="5506828" cy="2024184"/>
            <a:chOff x="0" y="0"/>
            <a:chExt cx="2025856" cy="744658"/>
          </a:xfrm>
        </p:grpSpPr>
        <p:sp>
          <p:nvSpPr>
            <p:cNvPr name="Freeform 8" id="8"/>
            <p:cNvSpPr/>
            <p:nvPr/>
          </p:nvSpPr>
          <p:spPr>
            <a:xfrm flipH="false" flipV="false" rot="0">
              <a:off x="0" y="0"/>
              <a:ext cx="2025856" cy="744658"/>
            </a:xfrm>
            <a:custGeom>
              <a:avLst/>
              <a:gdLst/>
              <a:ahLst/>
              <a:cxnLst/>
              <a:rect r="r" b="b" t="t" l="l"/>
              <a:pathLst>
                <a:path h="744658" w="2025856">
                  <a:moveTo>
                    <a:pt x="1012928" y="0"/>
                  </a:moveTo>
                  <a:cubicBezTo>
                    <a:pt x="453503" y="0"/>
                    <a:pt x="0" y="166697"/>
                    <a:pt x="0" y="372329"/>
                  </a:cubicBezTo>
                  <a:cubicBezTo>
                    <a:pt x="0" y="577961"/>
                    <a:pt x="453503" y="744658"/>
                    <a:pt x="1012928" y="744658"/>
                  </a:cubicBezTo>
                  <a:cubicBezTo>
                    <a:pt x="1572352" y="744658"/>
                    <a:pt x="2025856" y="577961"/>
                    <a:pt x="2025856" y="372329"/>
                  </a:cubicBezTo>
                  <a:cubicBezTo>
                    <a:pt x="2025856" y="166697"/>
                    <a:pt x="1572352" y="0"/>
                    <a:pt x="1012928" y="0"/>
                  </a:cubicBezTo>
                  <a:close/>
                </a:path>
              </a:pathLst>
            </a:custGeom>
            <a:solidFill>
              <a:srgbClr val="DFCC72">
                <a:alpha val="17647"/>
              </a:srgbClr>
            </a:solidFill>
          </p:spPr>
        </p:sp>
        <p:sp>
          <p:nvSpPr>
            <p:cNvPr name="TextBox 9" id="9"/>
            <p:cNvSpPr txBox="true"/>
            <p:nvPr/>
          </p:nvSpPr>
          <p:spPr>
            <a:xfrm>
              <a:off x="189924" y="22187"/>
              <a:ext cx="1646008" cy="652660"/>
            </a:xfrm>
            <a:prstGeom prst="rect">
              <a:avLst/>
            </a:prstGeom>
          </p:spPr>
          <p:txBody>
            <a:bodyPr anchor="ctr" rtlCol="false" tIns="50800" lIns="50800" bIns="50800" rIns="50800"/>
            <a:lstStyle/>
            <a:p>
              <a:pPr algn="ctr">
                <a:lnSpc>
                  <a:spcPts val="2520"/>
                </a:lnSpc>
              </a:pPr>
            </a:p>
          </p:txBody>
        </p:sp>
      </p:grpSp>
      <p:sp>
        <p:nvSpPr>
          <p:cNvPr name="TextBox 10" id="10"/>
          <p:cNvSpPr txBox="true"/>
          <p:nvPr/>
        </p:nvSpPr>
        <p:spPr>
          <a:xfrm rot="0">
            <a:off x="13723526" y="6845470"/>
            <a:ext cx="3622119" cy="1160342"/>
          </a:xfrm>
          <a:prstGeom prst="rect">
            <a:avLst/>
          </a:prstGeom>
        </p:spPr>
        <p:txBody>
          <a:bodyPr anchor="t" rtlCol="false" tIns="0" lIns="0" bIns="0" rIns="0">
            <a:spAutoFit/>
          </a:bodyPr>
          <a:lstStyle/>
          <a:p>
            <a:pPr algn="ctr">
              <a:lnSpc>
                <a:spcPts val="4559"/>
              </a:lnSpc>
            </a:pPr>
            <a:r>
              <a:rPr lang="en-US" sz="2763">
                <a:solidFill>
                  <a:srgbClr val="0B2770"/>
                </a:solidFill>
                <a:latin typeface="コーポレート・ロゴ丸"/>
                <a:ea typeface="コーポレート・ロゴ丸"/>
                <a:cs typeface="コーポレート・ロゴ丸"/>
                <a:sym typeface="コーポレート・ロゴ丸"/>
              </a:rPr>
              <a:t>通っている施設や場所なら</a:t>
            </a:r>
          </a:p>
          <a:p>
            <a:pPr algn="ctr">
              <a:lnSpc>
                <a:spcPts val="4889"/>
              </a:lnSpc>
              <a:spcBef>
                <a:spcPct val="0"/>
              </a:spcBef>
            </a:pPr>
            <a:r>
              <a:rPr lang="en-US" sz="2963">
                <a:solidFill>
                  <a:srgbClr val="0B2770"/>
                </a:solidFill>
                <a:latin typeface="コーポレート・ロゴ丸"/>
                <a:ea typeface="コーポレート・ロゴ丸"/>
                <a:cs typeface="コーポレート・ロゴ丸"/>
                <a:sym typeface="コーポレート・ロゴ丸"/>
              </a:rPr>
              <a:t>契約に繋がる可能性</a:t>
            </a:r>
            <a:r>
              <a:rPr lang="en-US" sz="2963">
                <a:solidFill>
                  <a:srgbClr val="ED7A5B"/>
                </a:solidFill>
                <a:latin typeface="コーポレート・ロゴ丸"/>
                <a:ea typeface="コーポレート・ロゴ丸"/>
                <a:cs typeface="コーポレート・ロゴ丸"/>
                <a:sym typeface="コーポレート・ロゴ丸"/>
              </a:rPr>
              <a:t>大</a:t>
            </a:r>
          </a:p>
        </p:txBody>
      </p:sp>
      <p:sp>
        <p:nvSpPr>
          <p:cNvPr name="TextBox 11" id="11"/>
          <p:cNvSpPr txBox="true"/>
          <p:nvPr/>
        </p:nvSpPr>
        <p:spPr>
          <a:xfrm rot="0">
            <a:off x="13247886" y="1326098"/>
            <a:ext cx="3819181" cy="1541050"/>
          </a:xfrm>
          <a:prstGeom prst="rect">
            <a:avLst/>
          </a:prstGeom>
        </p:spPr>
        <p:txBody>
          <a:bodyPr anchor="t" rtlCol="false" tIns="0" lIns="0" bIns="0" rIns="0">
            <a:spAutoFit/>
          </a:bodyPr>
          <a:lstStyle/>
          <a:p>
            <a:pPr algn="ctr">
              <a:lnSpc>
                <a:spcPts val="6290"/>
              </a:lnSpc>
            </a:pPr>
            <a:r>
              <a:rPr lang="en-US" sz="3812">
                <a:solidFill>
                  <a:srgbClr val="E09945"/>
                </a:solidFill>
                <a:latin typeface="コーポレート・ロゴ丸"/>
                <a:ea typeface="コーポレート・ロゴ丸"/>
                <a:cs typeface="コーポレート・ロゴ丸"/>
                <a:sym typeface="コーポレート・ロゴ丸"/>
              </a:rPr>
              <a:t>ポスティングや営業で</a:t>
            </a:r>
          </a:p>
          <a:p>
            <a:pPr algn="ctr">
              <a:lnSpc>
                <a:spcPts val="6290"/>
              </a:lnSpc>
              <a:spcBef>
                <a:spcPct val="0"/>
              </a:spcBef>
            </a:pPr>
            <a:r>
              <a:rPr lang="en-US" sz="3812">
                <a:solidFill>
                  <a:srgbClr val="E09945"/>
                </a:solidFill>
                <a:latin typeface="コーポレート・ロゴ丸"/>
                <a:ea typeface="コーポレート・ロゴ丸"/>
                <a:cs typeface="コーポレート・ロゴ丸"/>
                <a:sym typeface="コーポレート・ロゴ丸"/>
              </a:rPr>
              <a:t>顧客獲得へ</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332779" y="1286637"/>
          <a:ext cx="15604736" cy="7739867"/>
        </p:xfrm>
        <a:graphic>
          <a:graphicData uri="http://schemas.openxmlformats.org/drawingml/2006/table">
            <a:tbl>
              <a:tblPr/>
              <a:tblGrid>
                <a:gridCol w="3120947"/>
                <a:gridCol w="3120947"/>
                <a:gridCol w="3120947"/>
                <a:gridCol w="3120947"/>
                <a:gridCol w="3120947"/>
              </a:tblGrid>
              <a:tr h="1934967">
                <a:tc>
                  <a:txBody>
                    <a:bodyPr anchor="t" rtlCol="false"/>
                    <a:lstStyle/>
                    <a:p>
                      <a:pPr algn="ctr">
                        <a:lnSpc>
                          <a:spcPts val="3339"/>
                        </a:lnSpc>
                        <a:defRPr/>
                      </a:pPr>
                      <a:endParaRPr lang="en-US" sz="1100"/>
                    </a:p>
                  </a:txBody>
                  <a:tcPr marL="239185" marR="239185" marT="239185" marB="239185" anchor="ctr">
                    <a:lnL cmpd="sng" algn="ctr" cap="flat" w="1905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38100">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r>
              <a:tr h="1934967">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38100">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r>
              <a:tr h="1934967">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38100">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11959">
                      <a:solidFill>
                        <a:srgbClr val="000000"/>
                      </a:solidFill>
                      <a:prstDash val="solid"/>
                      <a:round/>
                      <a:headEnd type="none" w="med" len="med"/>
                      <a:tailEnd type="none" w="med" len="med"/>
                    </a:lnB>
                  </a:tcPr>
                </a:tc>
              </a:tr>
              <a:tr h="1934967">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38100">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39"/>
                        </a:lnSpc>
                        <a:defRPr/>
                      </a:pPr>
                      <a:endParaRPr lang="en-US" sz="1100"/>
                    </a:p>
                  </a:txBody>
                  <a:tcPr marL="239185" marR="239185" marT="239185" marB="239185" anchor="ctr">
                    <a:lnL cmpd="sng" algn="ctr" cap="flat" w="11959">
                      <a:solidFill>
                        <a:srgbClr val="000000"/>
                      </a:solidFill>
                      <a:prstDash val="solid"/>
                      <a:round/>
                      <a:headEnd type="none" w="med" len="med"/>
                      <a:tailEnd type="none" w="med" len="med"/>
                    </a:lnL>
                    <a:lnR cmpd="sng" algn="ctr" cap="flat" w="11959">
                      <a:solidFill>
                        <a:srgbClr val="000000"/>
                      </a:solidFill>
                      <a:prstDash val="solid"/>
                      <a:round/>
                      <a:headEnd type="none" w="med" len="med"/>
                      <a:tailEnd type="none" w="med" len="med"/>
                    </a:lnR>
                    <a:lnT cmpd="sng" algn="ctr" cap="flat" w="11959">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7953609" y="2013162"/>
            <a:ext cx="2457335" cy="537073"/>
          </a:xfrm>
          <a:prstGeom prst="rect">
            <a:avLst/>
          </a:prstGeom>
        </p:spPr>
        <p:txBody>
          <a:bodyPr anchor="t" rtlCol="false" tIns="0" lIns="0" bIns="0" rIns="0">
            <a:spAutoFit/>
          </a:bodyPr>
          <a:lstStyle/>
          <a:p>
            <a:pPr algn="ctr">
              <a:lnSpc>
                <a:spcPts val="4394"/>
              </a:lnSpc>
              <a:spcBef>
                <a:spcPct val="0"/>
              </a:spcBef>
            </a:pPr>
            <a:r>
              <a:rPr lang="en-US" sz="3138">
                <a:solidFill>
                  <a:srgbClr val="000000"/>
                </a:solidFill>
                <a:latin typeface="コーポレート・ロゴ丸"/>
                <a:ea typeface="コーポレート・ロゴ丸"/>
                <a:cs typeface="コーポレート・ロゴ丸"/>
                <a:sym typeface="コーポレート・ロゴ丸"/>
              </a:rPr>
              <a:t>脳トレ　紬</a:t>
            </a:r>
          </a:p>
        </p:txBody>
      </p:sp>
      <p:sp>
        <p:nvSpPr>
          <p:cNvPr name="TextBox 4" id="4"/>
          <p:cNvSpPr txBox="true"/>
          <p:nvPr/>
        </p:nvSpPr>
        <p:spPr>
          <a:xfrm rot="0">
            <a:off x="11307803" y="2013162"/>
            <a:ext cx="1863924" cy="537073"/>
          </a:xfrm>
          <a:prstGeom prst="rect">
            <a:avLst/>
          </a:prstGeom>
        </p:spPr>
        <p:txBody>
          <a:bodyPr anchor="t" rtlCol="false" tIns="0" lIns="0" bIns="0" rIns="0">
            <a:spAutoFit/>
          </a:bodyPr>
          <a:lstStyle/>
          <a:p>
            <a:pPr algn="ctr">
              <a:lnSpc>
                <a:spcPts val="4394"/>
              </a:lnSpc>
              <a:spcBef>
                <a:spcPct val="0"/>
              </a:spcBef>
            </a:pPr>
            <a:r>
              <a:rPr lang="en-US" sz="3138">
                <a:solidFill>
                  <a:srgbClr val="000000"/>
                </a:solidFill>
                <a:latin typeface="コーポレート・ロゴ丸"/>
                <a:ea typeface="コーポレート・ロゴ丸"/>
                <a:cs typeface="コーポレート・ロゴ丸"/>
                <a:sym typeface="コーポレート・ロゴ丸"/>
              </a:rPr>
              <a:t>ササエル</a:t>
            </a:r>
          </a:p>
        </p:txBody>
      </p:sp>
      <p:sp>
        <p:nvSpPr>
          <p:cNvPr name="TextBox 5" id="5"/>
          <p:cNvSpPr txBox="true"/>
          <p:nvPr/>
        </p:nvSpPr>
        <p:spPr>
          <a:xfrm rot="0">
            <a:off x="14408309" y="2013162"/>
            <a:ext cx="1913832" cy="537073"/>
          </a:xfrm>
          <a:prstGeom prst="rect">
            <a:avLst/>
          </a:prstGeom>
        </p:spPr>
        <p:txBody>
          <a:bodyPr anchor="t" rtlCol="false" tIns="0" lIns="0" bIns="0" rIns="0">
            <a:spAutoFit/>
          </a:bodyPr>
          <a:lstStyle/>
          <a:p>
            <a:pPr algn="ctr">
              <a:lnSpc>
                <a:spcPts val="4394"/>
              </a:lnSpc>
              <a:spcBef>
                <a:spcPct val="0"/>
              </a:spcBef>
            </a:pPr>
            <a:r>
              <a:rPr lang="en-US" sz="3138">
                <a:solidFill>
                  <a:srgbClr val="000000"/>
                </a:solidFill>
                <a:latin typeface="コーポレート・ロゴ丸"/>
                <a:ea typeface="コーポレート・ロゴ丸"/>
                <a:cs typeface="コーポレート・ロゴ丸"/>
                <a:sym typeface="コーポレート・ロゴ丸"/>
              </a:rPr>
              <a:t>Resmart</a:t>
            </a:r>
          </a:p>
        </p:txBody>
      </p:sp>
      <p:sp>
        <p:nvSpPr>
          <p:cNvPr name="TextBox 6" id="6"/>
          <p:cNvSpPr txBox="true"/>
          <p:nvPr/>
        </p:nvSpPr>
        <p:spPr>
          <a:xfrm rot="0">
            <a:off x="1946280" y="3962380"/>
            <a:ext cx="1817622" cy="537073"/>
          </a:xfrm>
          <a:prstGeom prst="rect">
            <a:avLst/>
          </a:prstGeom>
        </p:spPr>
        <p:txBody>
          <a:bodyPr anchor="t" rtlCol="false" tIns="0" lIns="0" bIns="0" rIns="0">
            <a:spAutoFit/>
          </a:bodyPr>
          <a:lstStyle/>
          <a:p>
            <a:pPr algn="ctr">
              <a:lnSpc>
                <a:spcPts val="4394"/>
              </a:lnSpc>
              <a:spcBef>
                <a:spcPct val="0"/>
              </a:spcBef>
            </a:pPr>
            <a:r>
              <a:rPr lang="en-US" sz="3138">
                <a:solidFill>
                  <a:srgbClr val="000000"/>
                </a:solidFill>
                <a:latin typeface="コーポレート・ロゴ丸"/>
                <a:ea typeface="コーポレート・ロゴ丸"/>
                <a:cs typeface="コーポレート・ロゴ丸"/>
                <a:sym typeface="コーポレート・ロゴ丸"/>
              </a:rPr>
              <a:t>分類</a:t>
            </a:r>
          </a:p>
        </p:txBody>
      </p:sp>
      <p:sp>
        <p:nvSpPr>
          <p:cNvPr name="TextBox 7" id="7"/>
          <p:cNvSpPr txBox="true"/>
          <p:nvPr/>
        </p:nvSpPr>
        <p:spPr>
          <a:xfrm rot="0">
            <a:off x="4901587" y="4016909"/>
            <a:ext cx="2410643" cy="334647"/>
          </a:xfrm>
          <a:prstGeom prst="rect">
            <a:avLst/>
          </a:prstGeom>
        </p:spPr>
        <p:txBody>
          <a:bodyPr anchor="t" rtlCol="false" tIns="0" lIns="0" bIns="0" rIns="0">
            <a:spAutoFit/>
          </a:bodyPr>
          <a:lstStyle/>
          <a:p>
            <a:pPr algn="ctr">
              <a:lnSpc>
                <a:spcPts val="2636"/>
              </a:lnSpc>
              <a:spcBef>
                <a:spcPct val="0"/>
              </a:spcBef>
            </a:pPr>
            <a:r>
              <a:rPr lang="en-US" sz="1883">
                <a:solidFill>
                  <a:srgbClr val="ED7A5B"/>
                </a:solidFill>
                <a:latin typeface="コーポレート・ロゴ丸"/>
                <a:ea typeface="コーポレート・ロゴ丸"/>
                <a:cs typeface="コーポレート・ロゴ丸"/>
                <a:sym typeface="コーポレート・ロゴ丸"/>
              </a:rPr>
              <a:t>認知症促進予防アプリ</a:t>
            </a:r>
          </a:p>
        </p:txBody>
      </p:sp>
      <p:sp>
        <p:nvSpPr>
          <p:cNvPr name="TextBox 8" id="8"/>
          <p:cNvSpPr txBox="true"/>
          <p:nvPr/>
        </p:nvSpPr>
        <p:spPr>
          <a:xfrm rot="0">
            <a:off x="8006679" y="3772143"/>
            <a:ext cx="2186116" cy="669507"/>
          </a:xfrm>
          <a:prstGeom prst="rect">
            <a:avLst/>
          </a:prstGeom>
        </p:spPr>
        <p:txBody>
          <a:bodyPr anchor="t" rtlCol="false" tIns="0" lIns="0" bIns="0" rIns="0">
            <a:spAutoFit/>
          </a:bodyPr>
          <a:lstStyle/>
          <a:p>
            <a:pPr algn="ctr">
              <a:lnSpc>
                <a:spcPts val="2636"/>
              </a:lnSpc>
            </a:pPr>
            <a:r>
              <a:rPr lang="en-US" sz="1883">
                <a:solidFill>
                  <a:srgbClr val="000000"/>
                </a:solidFill>
                <a:latin typeface="コーポレート・ロゴ丸"/>
                <a:ea typeface="コーポレート・ロゴ丸"/>
                <a:cs typeface="コーポレート・ロゴ丸"/>
                <a:sym typeface="コーポレート・ロゴ丸"/>
              </a:rPr>
              <a:t>認知症早期予防</a:t>
            </a:r>
          </a:p>
          <a:p>
            <a:pPr algn="ctr">
              <a:lnSpc>
                <a:spcPts val="2636"/>
              </a:lnSpc>
              <a:spcBef>
                <a:spcPct val="0"/>
              </a:spcBef>
            </a:pPr>
            <a:r>
              <a:rPr lang="en-US" sz="1883">
                <a:solidFill>
                  <a:srgbClr val="000000"/>
                </a:solidFill>
                <a:latin typeface="コーポレート・ロゴ丸"/>
                <a:ea typeface="コーポレート・ロゴ丸"/>
                <a:cs typeface="コーポレート・ロゴ丸"/>
                <a:sym typeface="コーポレート・ロゴ丸"/>
              </a:rPr>
              <a:t>脳トレアプリ</a:t>
            </a:r>
          </a:p>
        </p:txBody>
      </p:sp>
      <p:sp>
        <p:nvSpPr>
          <p:cNvPr name="TextBox 9" id="9"/>
          <p:cNvSpPr txBox="true"/>
          <p:nvPr/>
        </p:nvSpPr>
        <p:spPr>
          <a:xfrm rot="0">
            <a:off x="10686596" y="3849480"/>
            <a:ext cx="3070927" cy="669507"/>
          </a:xfrm>
          <a:prstGeom prst="rect">
            <a:avLst/>
          </a:prstGeom>
        </p:spPr>
        <p:txBody>
          <a:bodyPr anchor="t" rtlCol="false" tIns="0" lIns="0" bIns="0" rIns="0">
            <a:spAutoFit/>
          </a:bodyPr>
          <a:lstStyle/>
          <a:p>
            <a:pPr algn="ctr">
              <a:lnSpc>
                <a:spcPts val="2636"/>
              </a:lnSpc>
            </a:pPr>
            <a:r>
              <a:rPr lang="en-US" sz="1883">
                <a:solidFill>
                  <a:srgbClr val="000000"/>
                </a:solidFill>
                <a:latin typeface="コーポレート・ロゴ丸"/>
                <a:ea typeface="コーポレート・ロゴ丸"/>
                <a:cs typeface="コーポレート・ロゴ丸"/>
                <a:sym typeface="コーポレート・ロゴ丸"/>
              </a:rPr>
              <a:t>MCI(軽度認知障害)</a:t>
            </a:r>
          </a:p>
          <a:p>
            <a:pPr algn="ctr">
              <a:lnSpc>
                <a:spcPts val="2636"/>
              </a:lnSpc>
              <a:spcBef>
                <a:spcPct val="0"/>
              </a:spcBef>
            </a:pPr>
            <a:r>
              <a:rPr lang="en-US" sz="1883">
                <a:solidFill>
                  <a:srgbClr val="000000"/>
                </a:solidFill>
                <a:latin typeface="コーポレート・ロゴ丸"/>
                <a:ea typeface="コーポレート・ロゴ丸"/>
                <a:cs typeface="コーポレート・ロゴ丸"/>
                <a:sym typeface="コーポレート・ロゴ丸"/>
              </a:rPr>
              <a:t>認知症診療サポートアプリ</a:t>
            </a:r>
          </a:p>
        </p:txBody>
      </p:sp>
      <p:sp>
        <p:nvSpPr>
          <p:cNvPr name="TextBox 10" id="10"/>
          <p:cNvSpPr txBox="true"/>
          <p:nvPr/>
        </p:nvSpPr>
        <p:spPr>
          <a:xfrm rot="0">
            <a:off x="14093410" y="3829946"/>
            <a:ext cx="2501944" cy="669507"/>
          </a:xfrm>
          <a:prstGeom prst="rect">
            <a:avLst/>
          </a:prstGeom>
        </p:spPr>
        <p:txBody>
          <a:bodyPr anchor="t" rtlCol="false" tIns="0" lIns="0" bIns="0" rIns="0">
            <a:spAutoFit/>
          </a:bodyPr>
          <a:lstStyle/>
          <a:p>
            <a:pPr algn="ctr">
              <a:lnSpc>
                <a:spcPts val="2636"/>
              </a:lnSpc>
            </a:pPr>
            <a:r>
              <a:rPr lang="en-US" sz="1883">
                <a:solidFill>
                  <a:srgbClr val="000000"/>
                </a:solidFill>
                <a:latin typeface="コーポレート・ロゴ丸"/>
                <a:ea typeface="コーポレート・ロゴ丸"/>
                <a:cs typeface="コーポレート・ロゴ丸"/>
                <a:sym typeface="コーポレート・ロゴ丸"/>
              </a:rPr>
              <a:t>認知能力強化</a:t>
            </a:r>
          </a:p>
          <a:p>
            <a:pPr algn="ctr">
              <a:lnSpc>
                <a:spcPts val="2636"/>
              </a:lnSpc>
              <a:spcBef>
                <a:spcPct val="0"/>
              </a:spcBef>
            </a:pPr>
            <a:r>
              <a:rPr lang="en-US" sz="1883">
                <a:solidFill>
                  <a:srgbClr val="000000"/>
                </a:solidFill>
                <a:latin typeface="コーポレート・ロゴ丸"/>
                <a:ea typeface="コーポレート・ロゴ丸"/>
                <a:cs typeface="コーポレート・ロゴ丸"/>
                <a:sym typeface="コーポレート・ロゴ丸"/>
              </a:rPr>
              <a:t>認知症予防アプリ</a:t>
            </a:r>
          </a:p>
        </p:txBody>
      </p:sp>
      <p:sp>
        <p:nvSpPr>
          <p:cNvPr name="TextBox 11" id="11"/>
          <p:cNvSpPr txBox="true"/>
          <p:nvPr/>
        </p:nvSpPr>
        <p:spPr>
          <a:xfrm rot="0">
            <a:off x="1755703" y="5819654"/>
            <a:ext cx="2198775" cy="537073"/>
          </a:xfrm>
          <a:prstGeom prst="rect">
            <a:avLst/>
          </a:prstGeom>
        </p:spPr>
        <p:txBody>
          <a:bodyPr anchor="t" rtlCol="false" tIns="0" lIns="0" bIns="0" rIns="0">
            <a:spAutoFit/>
          </a:bodyPr>
          <a:lstStyle/>
          <a:p>
            <a:pPr algn="ctr">
              <a:lnSpc>
                <a:spcPts val="4394"/>
              </a:lnSpc>
              <a:spcBef>
                <a:spcPct val="0"/>
              </a:spcBef>
            </a:pPr>
            <a:r>
              <a:rPr lang="en-US" sz="3138">
                <a:solidFill>
                  <a:srgbClr val="000000"/>
                </a:solidFill>
                <a:latin typeface="コーポレート・ロゴ丸"/>
                <a:ea typeface="コーポレート・ロゴ丸"/>
                <a:cs typeface="コーポレート・ロゴ丸"/>
                <a:sym typeface="コーポレート・ロゴ丸"/>
              </a:rPr>
              <a:t>コンテンツ</a:t>
            </a:r>
          </a:p>
        </p:txBody>
      </p:sp>
      <p:sp>
        <p:nvSpPr>
          <p:cNvPr name="TextBox 12" id="12"/>
          <p:cNvSpPr txBox="true"/>
          <p:nvPr/>
        </p:nvSpPr>
        <p:spPr>
          <a:xfrm rot="0">
            <a:off x="1946280" y="7871654"/>
            <a:ext cx="1817622" cy="537073"/>
          </a:xfrm>
          <a:prstGeom prst="rect">
            <a:avLst/>
          </a:prstGeom>
        </p:spPr>
        <p:txBody>
          <a:bodyPr anchor="t" rtlCol="false" tIns="0" lIns="0" bIns="0" rIns="0">
            <a:spAutoFit/>
          </a:bodyPr>
          <a:lstStyle/>
          <a:p>
            <a:pPr algn="ctr">
              <a:lnSpc>
                <a:spcPts val="4394"/>
              </a:lnSpc>
              <a:spcBef>
                <a:spcPct val="0"/>
              </a:spcBef>
            </a:pPr>
            <a:r>
              <a:rPr lang="en-US" sz="3138">
                <a:solidFill>
                  <a:srgbClr val="000000"/>
                </a:solidFill>
                <a:latin typeface="コーポレート・ロゴ丸"/>
                <a:ea typeface="コーポレート・ロゴ丸"/>
                <a:cs typeface="コーポレート・ロゴ丸"/>
                <a:sym typeface="コーポレート・ロゴ丸"/>
              </a:rPr>
              <a:t>価格</a:t>
            </a:r>
          </a:p>
        </p:txBody>
      </p:sp>
      <p:sp>
        <p:nvSpPr>
          <p:cNvPr name="TextBox 13" id="13"/>
          <p:cNvSpPr txBox="true"/>
          <p:nvPr/>
        </p:nvSpPr>
        <p:spPr>
          <a:xfrm rot="0">
            <a:off x="4901587" y="5260673"/>
            <a:ext cx="3003664" cy="1674085"/>
          </a:xfrm>
          <a:prstGeom prst="rect">
            <a:avLst/>
          </a:prstGeom>
        </p:spPr>
        <p:txBody>
          <a:bodyPr anchor="t" rtlCol="false" tIns="0" lIns="0" bIns="0" rIns="0">
            <a:spAutoFit/>
          </a:bodyPr>
          <a:lstStyle/>
          <a:p>
            <a:pPr algn="l">
              <a:lnSpc>
                <a:spcPts val="2636"/>
              </a:lnSpc>
            </a:pPr>
            <a:r>
              <a:rPr lang="en-US" sz="1883">
                <a:solidFill>
                  <a:srgbClr val="ED7A5B"/>
                </a:solidFill>
                <a:latin typeface="コーポレート・ロゴ丸"/>
                <a:ea typeface="コーポレート・ロゴ丸"/>
                <a:cs typeface="コーポレート・ロゴ丸"/>
                <a:sym typeface="コーポレート・ロゴ丸"/>
              </a:rPr>
              <a:t>・ビデオ通話機能</a:t>
            </a:r>
          </a:p>
          <a:p>
            <a:pPr algn="l">
              <a:lnSpc>
                <a:spcPts val="2636"/>
              </a:lnSpc>
            </a:pPr>
            <a:r>
              <a:rPr lang="en-US" sz="1883">
                <a:solidFill>
                  <a:srgbClr val="ED7A5B"/>
                </a:solidFill>
                <a:latin typeface="コーポレート・ロゴ丸"/>
                <a:ea typeface="コーポレート・ロゴ丸"/>
                <a:cs typeface="コーポレート・ロゴ丸"/>
                <a:sym typeface="コーポレート・ロゴ丸"/>
              </a:rPr>
              <a:t>・生活スキル問題や脳トレ</a:t>
            </a:r>
          </a:p>
          <a:p>
            <a:pPr algn="l">
              <a:lnSpc>
                <a:spcPts val="2636"/>
              </a:lnSpc>
            </a:pPr>
            <a:r>
              <a:rPr lang="en-US" sz="1883">
                <a:solidFill>
                  <a:srgbClr val="ED7A5B"/>
                </a:solidFill>
                <a:latin typeface="コーポレート・ロゴ丸"/>
                <a:ea typeface="コーポレート・ロゴ丸"/>
                <a:cs typeface="コーポレート・ロゴ丸"/>
                <a:sym typeface="コーポレート・ロゴ丸"/>
              </a:rPr>
              <a:t>・家族への通知機能搭載</a:t>
            </a:r>
          </a:p>
          <a:p>
            <a:pPr algn="l">
              <a:lnSpc>
                <a:spcPts val="2636"/>
              </a:lnSpc>
            </a:pPr>
            <a:r>
              <a:rPr lang="en-US" sz="1883">
                <a:solidFill>
                  <a:srgbClr val="ED7A5B"/>
                </a:solidFill>
                <a:latin typeface="コーポレート・ロゴ丸"/>
                <a:ea typeface="コーポレート・ロゴ丸"/>
                <a:cs typeface="コーポレート・ロゴ丸"/>
                <a:sym typeface="コーポレート・ロゴ丸"/>
              </a:rPr>
              <a:t>・オンラインレッスン</a:t>
            </a:r>
          </a:p>
          <a:p>
            <a:pPr algn="l">
              <a:lnSpc>
                <a:spcPts val="2636"/>
              </a:lnSpc>
              <a:spcBef>
                <a:spcPct val="0"/>
              </a:spcBef>
            </a:pPr>
            <a:r>
              <a:rPr lang="en-US" sz="1883">
                <a:solidFill>
                  <a:srgbClr val="ED7A5B"/>
                </a:solidFill>
                <a:latin typeface="コーポレート・ロゴ丸"/>
                <a:ea typeface="コーポレート・ロゴ丸"/>
                <a:cs typeface="コーポレート・ロゴ丸"/>
                <a:sym typeface="コーポレート・ロゴ丸"/>
              </a:rPr>
              <a:t>・ブログ機能、地域交流</a:t>
            </a:r>
          </a:p>
        </p:txBody>
      </p:sp>
      <p:sp>
        <p:nvSpPr>
          <p:cNvPr name="TextBox 14" id="14"/>
          <p:cNvSpPr txBox="true"/>
          <p:nvPr/>
        </p:nvSpPr>
        <p:spPr>
          <a:xfrm rot="0">
            <a:off x="7700826" y="5469257"/>
            <a:ext cx="2797821" cy="1339226"/>
          </a:xfrm>
          <a:prstGeom prst="rect">
            <a:avLst/>
          </a:prstGeom>
        </p:spPr>
        <p:txBody>
          <a:bodyPr anchor="t" rtlCol="false" tIns="0" lIns="0" bIns="0" rIns="0">
            <a:spAutoFit/>
          </a:bodyPr>
          <a:lstStyle/>
          <a:p>
            <a:pPr algn="l">
              <a:lnSpc>
                <a:spcPts val="2636"/>
              </a:lnSpc>
            </a:pPr>
            <a:r>
              <a:rPr lang="en-US" sz="1883">
                <a:solidFill>
                  <a:srgbClr val="000000"/>
                </a:solidFill>
                <a:latin typeface="コーポレート・ロゴ丸"/>
                <a:ea typeface="コーポレート・ロゴ丸"/>
                <a:cs typeface="コーポレート・ロゴ丸"/>
                <a:sym typeface="コーポレート・ロゴ丸"/>
              </a:rPr>
              <a:t>・AIで利用者ごとに最適な</a:t>
            </a:r>
          </a:p>
          <a:p>
            <a:pPr algn="l">
              <a:lnSpc>
                <a:spcPts val="2636"/>
              </a:lnSpc>
            </a:pPr>
            <a:r>
              <a:rPr lang="en-US" sz="1883">
                <a:solidFill>
                  <a:srgbClr val="000000"/>
                </a:solidFill>
                <a:latin typeface="コーポレート・ロゴ丸"/>
                <a:ea typeface="コーポレート・ロゴ丸"/>
                <a:cs typeface="コーポレート・ロゴ丸"/>
                <a:sym typeface="コーポレート・ロゴ丸"/>
              </a:rPr>
              <a:t>　認知トレーニングメニュー</a:t>
            </a:r>
          </a:p>
          <a:p>
            <a:pPr algn="l">
              <a:lnSpc>
                <a:spcPts val="2636"/>
              </a:lnSpc>
            </a:pPr>
            <a:r>
              <a:rPr lang="en-US" sz="1883">
                <a:solidFill>
                  <a:srgbClr val="000000"/>
                </a:solidFill>
                <a:latin typeface="コーポレート・ロゴ丸"/>
                <a:ea typeface="コーポレート・ロゴ丸"/>
                <a:cs typeface="コーポレート・ロゴ丸"/>
                <a:sym typeface="コーポレート・ロゴ丸"/>
              </a:rPr>
              <a:t>・苦手分野を重点的に出題</a:t>
            </a:r>
          </a:p>
          <a:p>
            <a:pPr algn="l">
              <a:lnSpc>
                <a:spcPts val="2636"/>
              </a:lnSpc>
              <a:spcBef>
                <a:spcPct val="0"/>
              </a:spcBef>
            </a:pPr>
            <a:r>
              <a:rPr lang="en-US" sz="1883">
                <a:solidFill>
                  <a:srgbClr val="000000"/>
                </a:solidFill>
                <a:latin typeface="コーポレート・ロゴ丸"/>
                <a:ea typeface="コーポレート・ロゴ丸"/>
                <a:cs typeface="コーポレート・ロゴ丸"/>
                <a:sym typeface="コーポレート・ロゴ丸"/>
              </a:rPr>
              <a:t>・家族への通知機能搭載</a:t>
            </a:r>
          </a:p>
        </p:txBody>
      </p:sp>
      <p:sp>
        <p:nvSpPr>
          <p:cNvPr name="TextBox 15" id="15"/>
          <p:cNvSpPr txBox="true"/>
          <p:nvPr/>
        </p:nvSpPr>
        <p:spPr>
          <a:xfrm rot="0">
            <a:off x="10860584" y="5469257"/>
            <a:ext cx="2758362" cy="1339226"/>
          </a:xfrm>
          <a:prstGeom prst="rect">
            <a:avLst/>
          </a:prstGeom>
        </p:spPr>
        <p:txBody>
          <a:bodyPr anchor="t" rtlCol="false" tIns="0" lIns="0" bIns="0" rIns="0">
            <a:spAutoFit/>
          </a:bodyPr>
          <a:lstStyle/>
          <a:p>
            <a:pPr algn="l">
              <a:lnSpc>
                <a:spcPts val="2636"/>
              </a:lnSpc>
            </a:pPr>
            <a:r>
              <a:rPr lang="en-US" sz="1883">
                <a:solidFill>
                  <a:srgbClr val="000000"/>
                </a:solidFill>
                <a:latin typeface="コーポレート・ロゴ丸"/>
                <a:ea typeface="コーポレート・ロゴ丸"/>
                <a:cs typeface="コーポレート・ロゴ丸"/>
                <a:sym typeface="コーポレート・ロゴ丸"/>
              </a:rPr>
              <a:t>・日常行動のチェック</a:t>
            </a:r>
          </a:p>
          <a:p>
            <a:pPr algn="l">
              <a:lnSpc>
                <a:spcPts val="2636"/>
              </a:lnSpc>
            </a:pPr>
            <a:r>
              <a:rPr lang="en-US" sz="1883">
                <a:solidFill>
                  <a:srgbClr val="000000"/>
                </a:solidFill>
                <a:latin typeface="コーポレート・ロゴ丸"/>
                <a:ea typeface="コーポレート・ロゴ丸"/>
                <a:cs typeface="コーポレート・ロゴ丸"/>
                <a:sym typeface="コーポレート・ロゴ丸"/>
              </a:rPr>
              <a:t>・メモ機能(レポート化可能)</a:t>
            </a:r>
          </a:p>
          <a:p>
            <a:pPr algn="l">
              <a:lnSpc>
                <a:spcPts val="2636"/>
              </a:lnSpc>
            </a:pPr>
            <a:r>
              <a:rPr lang="en-US" sz="1883">
                <a:solidFill>
                  <a:srgbClr val="000000"/>
                </a:solidFill>
                <a:latin typeface="コーポレート・ロゴ丸"/>
                <a:ea typeface="コーポレート・ロゴ丸"/>
                <a:cs typeface="コーポレート・ロゴ丸"/>
                <a:sym typeface="コーポレート・ロゴ丸"/>
              </a:rPr>
              <a:t>・医師に伝えやすい</a:t>
            </a:r>
          </a:p>
          <a:p>
            <a:pPr algn="l">
              <a:lnSpc>
                <a:spcPts val="2636"/>
              </a:lnSpc>
              <a:spcBef>
                <a:spcPct val="0"/>
              </a:spcBef>
            </a:pPr>
            <a:r>
              <a:rPr lang="en-US" sz="1883">
                <a:solidFill>
                  <a:srgbClr val="000000"/>
                </a:solidFill>
                <a:latin typeface="コーポレート・ロゴ丸"/>
                <a:ea typeface="コーポレート・ロゴ丸"/>
                <a:cs typeface="コーポレート・ロゴ丸"/>
                <a:sym typeface="コーポレート・ロゴ丸"/>
              </a:rPr>
              <a:t>・iOS対応</a:t>
            </a:r>
          </a:p>
        </p:txBody>
      </p:sp>
      <p:sp>
        <p:nvSpPr>
          <p:cNvPr name="TextBox 16" id="16"/>
          <p:cNvSpPr txBox="true"/>
          <p:nvPr/>
        </p:nvSpPr>
        <p:spPr>
          <a:xfrm rot="0">
            <a:off x="13962947" y="5469257"/>
            <a:ext cx="2974569" cy="1339226"/>
          </a:xfrm>
          <a:prstGeom prst="rect">
            <a:avLst/>
          </a:prstGeom>
        </p:spPr>
        <p:txBody>
          <a:bodyPr anchor="t" rtlCol="false" tIns="0" lIns="0" bIns="0" rIns="0">
            <a:spAutoFit/>
          </a:bodyPr>
          <a:lstStyle/>
          <a:p>
            <a:pPr algn="l">
              <a:lnSpc>
                <a:spcPts val="2636"/>
              </a:lnSpc>
            </a:pPr>
            <a:r>
              <a:rPr lang="en-US" sz="1883">
                <a:solidFill>
                  <a:srgbClr val="000000"/>
                </a:solidFill>
                <a:latin typeface="コーポレート・ロゴ丸"/>
                <a:ea typeface="コーポレート・ロゴ丸"/>
                <a:cs typeface="コーポレート・ロゴ丸"/>
                <a:sym typeface="コーポレート・ロゴ丸"/>
              </a:rPr>
              <a:t>・20種類以上のゲーム</a:t>
            </a:r>
          </a:p>
          <a:p>
            <a:pPr algn="l">
              <a:lnSpc>
                <a:spcPts val="2636"/>
              </a:lnSpc>
            </a:pPr>
            <a:r>
              <a:rPr lang="en-US" sz="1883">
                <a:solidFill>
                  <a:srgbClr val="000000"/>
                </a:solidFill>
                <a:latin typeface="コーポレート・ロゴ丸"/>
                <a:ea typeface="コーポレート・ロゴ丸"/>
                <a:cs typeface="コーポレート・ロゴ丸"/>
                <a:sym typeface="コーポレート・ロゴ丸"/>
              </a:rPr>
              <a:t>・約50種類の瞑想オーディオ</a:t>
            </a:r>
          </a:p>
          <a:p>
            <a:pPr algn="l">
              <a:lnSpc>
                <a:spcPts val="2636"/>
              </a:lnSpc>
            </a:pPr>
            <a:r>
              <a:rPr lang="en-US" sz="1883">
                <a:solidFill>
                  <a:srgbClr val="000000"/>
                </a:solidFill>
                <a:latin typeface="コーポレート・ロゴ丸"/>
                <a:ea typeface="コーポレート・ロゴ丸"/>
                <a:cs typeface="コーポレート・ロゴ丸"/>
                <a:sym typeface="コーポレート・ロゴ丸"/>
              </a:rPr>
              <a:t>・100種類のアクティビティ</a:t>
            </a:r>
          </a:p>
          <a:p>
            <a:pPr algn="l">
              <a:lnSpc>
                <a:spcPts val="2636"/>
              </a:lnSpc>
              <a:spcBef>
                <a:spcPct val="0"/>
              </a:spcBef>
            </a:pPr>
            <a:r>
              <a:rPr lang="en-US" sz="1883">
                <a:solidFill>
                  <a:srgbClr val="000000"/>
                </a:solidFill>
                <a:latin typeface="コーポレート・ロゴ丸"/>
                <a:ea typeface="コーポレート・ロゴ丸"/>
                <a:cs typeface="コーポレート・ロゴ丸"/>
                <a:sym typeface="コーポレート・ロゴ丸"/>
              </a:rPr>
              <a:t>・Apple Healthとの連携</a:t>
            </a:r>
          </a:p>
        </p:txBody>
      </p:sp>
      <p:sp>
        <p:nvSpPr>
          <p:cNvPr name="TextBox 17" id="17"/>
          <p:cNvSpPr txBox="true"/>
          <p:nvPr/>
        </p:nvSpPr>
        <p:spPr>
          <a:xfrm rot="0">
            <a:off x="4987080" y="7280383"/>
            <a:ext cx="2918171" cy="1339226"/>
          </a:xfrm>
          <a:prstGeom prst="rect">
            <a:avLst/>
          </a:prstGeom>
        </p:spPr>
        <p:txBody>
          <a:bodyPr anchor="t" rtlCol="false" tIns="0" lIns="0" bIns="0" rIns="0">
            <a:spAutoFit/>
          </a:bodyPr>
          <a:lstStyle/>
          <a:p>
            <a:pPr algn="l">
              <a:lnSpc>
                <a:spcPts val="2636"/>
              </a:lnSpc>
            </a:pPr>
            <a:r>
              <a:rPr lang="en-US" sz="1883">
                <a:solidFill>
                  <a:srgbClr val="ED7A5B"/>
                </a:solidFill>
                <a:latin typeface="コーポレート・ロゴ丸"/>
                <a:ea typeface="コーポレート・ロゴ丸"/>
                <a:cs typeface="コーポレート・ロゴ丸"/>
                <a:sym typeface="コーポレート・ロゴ丸"/>
              </a:rPr>
              <a:t>タブレットなし</a:t>
            </a:r>
          </a:p>
          <a:p>
            <a:pPr algn="l">
              <a:lnSpc>
                <a:spcPts val="2636"/>
              </a:lnSpc>
            </a:pPr>
            <a:r>
              <a:rPr lang="en-US" sz="1883">
                <a:solidFill>
                  <a:srgbClr val="ED7A5B"/>
                </a:solidFill>
                <a:latin typeface="コーポレート・ロゴ丸"/>
                <a:ea typeface="コーポレート・ロゴ丸"/>
                <a:cs typeface="コーポレート・ロゴ丸"/>
                <a:sym typeface="コーポレート・ロゴ丸"/>
              </a:rPr>
              <a:t>・月額4000円</a:t>
            </a:r>
          </a:p>
          <a:p>
            <a:pPr algn="l">
              <a:lnSpc>
                <a:spcPts val="2636"/>
              </a:lnSpc>
            </a:pPr>
            <a:r>
              <a:rPr lang="en-US" sz="1883">
                <a:solidFill>
                  <a:srgbClr val="ED7A5B"/>
                </a:solidFill>
                <a:latin typeface="コーポレート・ロゴ丸"/>
                <a:ea typeface="コーポレート・ロゴ丸"/>
                <a:cs typeface="コーポレート・ロゴ丸"/>
                <a:sym typeface="コーポレート・ロゴ丸"/>
              </a:rPr>
              <a:t>タブレットあり</a:t>
            </a:r>
          </a:p>
          <a:p>
            <a:pPr algn="l">
              <a:lnSpc>
                <a:spcPts val="2636"/>
              </a:lnSpc>
              <a:spcBef>
                <a:spcPct val="0"/>
              </a:spcBef>
            </a:pPr>
            <a:r>
              <a:rPr lang="en-US" sz="1883">
                <a:solidFill>
                  <a:srgbClr val="ED7A5B"/>
                </a:solidFill>
                <a:latin typeface="コーポレート・ロゴ丸"/>
                <a:ea typeface="コーポレート・ロゴ丸"/>
                <a:cs typeface="コーポレート・ロゴ丸"/>
                <a:sym typeface="コーポレート・ロゴ丸"/>
              </a:rPr>
              <a:t>・月額8000円</a:t>
            </a:r>
          </a:p>
        </p:txBody>
      </p:sp>
      <p:sp>
        <p:nvSpPr>
          <p:cNvPr name="TextBox 18" id="18"/>
          <p:cNvSpPr txBox="true"/>
          <p:nvPr/>
        </p:nvSpPr>
        <p:spPr>
          <a:xfrm rot="0">
            <a:off x="8072267" y="7591324"/>
            <a:ext cx="2186116" cy="1004366"/>
          </a:xfrm>
          <a:prstGeom prst="rect">
            <a:avLst/>
          </a:prstGeom>
        </p:spPr>
        <p:txBody>
          <a:bodyPr anchor="t" rtlCol="false" tIns="0" lIns="0" bIns="0" rIns="0">
            <a:spAutoFit/>
          </a:bodyPr>
          <a:lstStyle/>
          <a:p>
            <a:pPr algn="l">
              <a:lnSpc>
                <a:spcPts val="2636"/>
              </a:lnSpc>
            </a:pPr>
            <a:r>
              <a:rPr lang="en-US" sz="1883">
                <a:solidFill>
                  <a:srgbClr val="000000"/>
                </a:solidFill>
                <a:latin typeface="コーポレート・ロゴ丸"/>
                <a:ea typeface="コーポレート・ロゴ丸"/>
                <a:cs typeface="コーポレート・ロゴ丸"/>
                <a:sym typeface="コーポレート・ロゴ丸"/>
              </a:rPr>
              <a:t>・3週間無料体験</a:t>
            </a:r>
          </a:p>
          <a:p>
            <a:pPr algn="l">
              <a:lnSpc>
                <a:spcPts val="2636"/>
              </a:lnSpc>
            </a:pPr>
            <a:r>
              <a:rPr lang="en-US" sz="1883">
                <a:solidFill>
                  <a:srgbClr val="000000"/>
                </a:solidFill>
                <a:latin typeface="コーポレート・ロゴ丸"/>
                <a:ea typeface="コーポレート・ロゴ丸"/>
                <a:cs typeface="コーポレート・ロゴ丸"/>
                <a:sym typeface="コーポレート・ロゴ丸"/>
              </a:rPr>
              <a:t>・月額700円</a:t>
            </a:r>
          </a:p>
          <a:p>
            <a:pPr algn="l">
              <a:lnSpc>
                <a:spcPts val="2636"/>
              </a:lnSpc>
              <a:spcBef>
                <a:spcPct val="0"/>
              </a:spcBef>
            </a:pPr>
            <a:r>
              <a:rPr lang="en-US" sz="1883">
                <a:solidFill>
                  <a:srgbClr val="000000"/>
                </a:solidFill>
                <a:latin typeface="コーポレート・ロゴ丸"/>
                <a:ea typeface="コーポレート・ロゴ丸"/>
                <a:cs typeface="コーポレート・ロゴ丸"/>
                <a:sym typeface="コーポレート・ロゴ丸"/>
              </a:rPr>
              <a:t>・年間7000円</a:t>
            </a:r>
          </a:p>
        </p:txBody>
      </p:sp>
      <p:sp>
        <p:nvSpPr>
          <p:cNvPr name="TextBox 19" id="19"/>
          <p:cNvSpPr txBox="true"/>
          <p:nvPr/>
        </p:nvSpPr>
        <p:spPr>
          <a:xfrm rot="0">
            <a:off x="11614611" y="7926183"/>
            <a:ext cx="1214897" cy="334647"/>
          </a:xfrm>
          <a:prstGeom prst="rect">
            <a:avLst/>
          </a:prstGeom>
        </p:spPr>
        <p:txBody>
          <a:bodyPr anchor="t" rtlCol="false" tIns="0" lIns="0" bIns="0" rIns="0">
            <a:spAutoFit/>
          </a:bodyPr>
          <a:lstStyle/>
          <a:p>
            <a:pPr algn="l">
              <a:lnSpc>
                <a:spcPts val="2636"/>
              </a:lnSpc>
              <a:spcBef>
                <a:spcPct val="0"/>
              </a:spcBef>
            </a:pPr>
            <a:r>
              <a:rPr lang="en-US" sz="1883">
                <a:solidFill>
                  <a:srgbClr val="000000"/>
                </a:solidFill>
                <a:latin typeface="コーポレート・ロゴ丸"/>
                <a:ea typeface="コーポレート・ロゴ丸"/>
                <a:cs typeface="コーポレート・ロゴ丸"/>
                <a:sym typeface="コーポレート・ロゴ丸"/>
              </a:rPr>
              <a:t>無料アプリ</a:t>
            </a:r>
          </a:p>
        </p:txBody>
      </p:sp>
      <p:sp>
        <p:nvSpPr>
          <p:cNvPr name="TextBox 20" id="20"/>
          <p:cNvSpPr txBox="true"/>
          <p:nvPr/>
        </p:nvSpPr>
        <p:spPr>
          <a:xfrm rot="0">
            <a:off x="14435571" y="7866409"/>
            <a:ext cx="1817622" cy="334647"/>
          </a:xfrm>
          <a:prstGeom prst="rect">
            <a:avLst/>
          </a:prstGeom>
        </p:spPr>
        <p:txBody>
          <a:bodyPr anchor="t" rtlCol="false" tIns="0" lIns="0" bIns="0" rIns="0">
            <a:spAutoFit/>
          </a:bodyPr>
          <a:lstStyle/>
          <a:p>
            <a:pPr algn="ctr">
              <a:lnSpc>
                <a:spcPts val="2636"/>
              </a:lnSpc>
              <a:spcBef>
                <a:spcPct val="0"/>
              </a:spcBef>
            </a:pPr>
            <a:r>
              <a:rPr lang="en-US" sz="1883">
                <a:solidFill>
                  <a:srgbClr val="000000"/>
                </a:solidFill>
                <a:latin typeface="コーポレート・ロゴ丸"/>
                <a:ea typeface="コーポレート・ロゴ丸"/>
                <a:cs typeface="コーポレート・ロゴ丸"/>
                <a:sym typeface="コーポレート・ロゴ丸"/>
              </a:rPr>
              <a:t>無料アプリ</a:t>
            </a:r>
          </a:p>
        </p:txBody>
      </p:sp>
      <p:grpSp>
        <p:nvGrpSpPr>
          <p:cNvPr name="Group 21" id="21"/>
          <p:cNvGrpSpPr/>
          <p:nvPr/>
        </p:nvGrpSpPr>
        <p:grpSpPr>
          <a:xfrm rot="0">
            <a:off x="4527889" y="1827379"/>
            <a:ext cx="2891339" cy="975315"/>
            <a:chOff x="0" y="0"/>
            <a:chExt cx="3855119" cy="1300419"/>
          </a:xfrm>
        </p:grpSpPr>
        <p:sp>
          <p:nvSpPr>
            <p:cNvPr name="Freeform 22" id="22"/>
            <p:cNvSpPr/>
            <p:nvPr/>
          </p:nvSpPr>
          <p:spPr>
            <a:xfrm flipH="false" flipV="false" rot="0">
              <a:off x="493985" y="0"/>
              <a:ext cx="1282787" cy="1300419"/>
            </a:xfrm>
            <a:custGeom>
              <a:avLst/>
              <a:gdLst/>
              <a:ahLst/>
              <a:cxnLst/>
              <a:rect r="r" b="b" t="t" l="l"/>
              <a:pathLst>
                <a:path h="1300419" w="1282787">
                  <a:moveTo>
                    <a:pt x="0" y="0"/>
                  </a:moveTo>
                  <a:lnTo>
                    <a:pt x="1282786" y="0"/>
                  </a:lnTo>
                  <a:lnTo>
                    <a:pt x="1282786" y="1300419"/>
                  </a:lnTo>
                  <a:lnTo>
                    <a:pt x="0" y="1300419"/>
                  </a:lnTo>
                  <a:lnTo>
                    <a:pt x="0" y="0"/>
                  </a:lnTo>
                  <a:close/>
                </a:path>
              </a:pathLst>
            </a:custGeom>
            <a:blipFill>
              <a:blip r:embed="rId2">
                <a:alphaModFix amt="76000"/>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0" y="199669"/>
              <a:ext cx="3855119" cy="824882"/>
            </a:xfrm>
            <a:prstGeom prst="rect">
              <a:avLst/>
            </a:prstGeom>
          </p:spPr>
          <p:txBody>
            <a:bodyPr anchor="t" rtlCol="false" tIns="0" lIns="0" bIns="0" rIns="0">
              <a:spAutoFit/>
            </a:bodyPr>
            <a:lstStyle/>
            <a:p>
              <a:pPr algn="r">
                <a:lnSpc>
                  <a:spcPts val="5180"/>
                </a:lnSpc>
              </a:pPr>
              <a:r>
                <a:rPr lang="en-US" sz="3700">
                  <a:solidFill>
                    <a:srgbClr val="0B2770"/>
                  </a:solidFill>
                  <a:latin typeface="コーポレート・ロゴ丸"/>
                  <a:ea typeface="コーポレート・ロゴ丸"/>
                  <a:cs typeface="コーポレート・ロゴ丸"/>
                  <a:sym typeface="コーポレート・ロゴ丸"/>
                </a:rPr>
                <a:t>ひだまりメモリー</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EC"/>
        </a:solidFill>
      </p:bgPr>
    </p:bg>
    <p:spTree>
      <p:nvGrpSpPr>
        <p:cNvPr id="1" name=""/>
        <p:cNvGrpSpPr/>
        <p:nvPr/>
      </p:nvGrpSpPr>
      <p:grpSpPr>
        <a:xfrm>
          <a:off x="0" y="0"/>
          <a:ext cx="0" cy="0"/>
          <a:chOff x="0" y="0"/>
          <a:chExt cx="0" cy="0"/>
        </a:xfrm>
      </p:grpSpPr>
      <p:sp>
        <p:nvSpPr>
          <p:cNvPr name="AutoShape 2" id="2"/>
          <p:cNvSpPr/>
          <p:nvPr/>
        </p:nvSpPr>
        <p:spPr>
          <a:xfrm>
            <a:off x="680775" y="2045209"/>
            <a:ext cx="16926450" cy="0"/>
          </a:xfrm>
          <a:prstGeom prst="line">
            <a:avLst/>
          </a:prstGeom>
          <a:ln cap="flat" w="19050">
            <a:solidFill>
              <a:srgbClr val="0B2770"/>
            </a:solidFill>
            <a:prstDash val="solid"/>
            <a:headEnd type="none" len="sm" w="sm"/>
            <a:tailEnd type="none" len="sm" w="sm"/>
          </a:ln>
        </p:spPr>
      </p:sp>
      <p:sp>
        <p:nvSpPr>
          <p:cNvPr name="Freeform 3" id="3"/>
          <p:cNvSpPr/>
          <p:nvPr/>
        </p:nvSpPr>
        <p:spPr>
          <a:xfrm flipH="false" flipV="false" rot="0">
            <a:off x="7730429" y="3731092"/>
            <a:ext cx="2821919" cy="2729566"/>
          </a:xfrm>
          <a:custGeom>
            <a:avLst/>
            <a:gdLst/>
            <a:ahLst/>
            <a:cxnLst/>
            <a:rect r="r" b="b" t="t" l="l"/>
            <a:pathLst>
              <a:path h="2729566" w="2821919">
                <a:moveTo>
                  <a:pt x="0" y="0"/>
                </a:moveTo>
                <a:lnTo>
                  <a:pt x="2821919" y="0"/>
                </a:lnTo>
                <a:lnTo>
                  <a:pt x="2821919" y="2729566"/>
                </a:lnTo>
                <a:lnTo>
                  <a:pt x="0" y="2729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68988" y="3971436"/>
            <a:ext cx="2796683" cy="2344129"/>
          </a:xfrm>
          <a:custGeom>
            <a:avLst/>
            <a:gdLst/>
            <a:ahLst/>
            <a:cxnLst/>
            <a:rect r="r" b="b" t="t" l="l"/>
            <a:pathLst>
              <a:path h="2344129" w="2796683">
                <a:moveTo>
                  <a:pt x="0" y="0"/>
                </a:moveTo>
                <a:lnTo>
                  <a:pt x="2796683" y="0"/>
                </a:lnTo>
                <a:lnTo>
                  <a:pt x="2796683" y="2344128"/>
                </a:lnTo>
                <a:lnTo>
                  <a:pt x="0" y="2344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85850" y="2421960"/>
            <a:ext cx="7785239" cy="622935"/>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B2770"/>
                </a:solidFill>
                <a:latin typeface="コーポレート・ロゴ丸"/>
                <a:ea typeface="コーポレート・ロゴ丸"/>
                <a:cs typeface="コーポレート・ロゴ丸"/>
                <a:sym typeface="コーポレート・ロゴ丸"/>
              </a:rPr>
              <a:t>「介護」ではなく「人とのつながり」</a:t>
            </a:r>
          </a:p>
        </p:txBody>
      </p:sp>
      <p:sp>
        <p:nvSpPr>
          <p:cNvPr name="TextBox 6" id="6"/>
          <p:cNvSpPr txBox="true"/>
          <p:nvPr/>
        </p:nvSpPr>
        <p:spPr>
          <a:xfrm rot="0">
            <a:off x="1028700" y="796291"/>
            <a:ext cx="6790754" cy="972693"/>
          </a:xfrm>
          <a:prstGeom prst="rect">
            <a:avLst/>
          </a:prstGeom>
        </p:spPr>
        <p:txBody>
          <a:bodyPr anchor="t" rtlCol="false" tIns="0" lIns="0" bIns="0" rIns="0">
            <a:spAutoFit/>
          </a:bodyPr>
          <a:lstStyle/>
          <a:p>
            <a:pPr algn="l">
              <a:lnSpc>
                <a:spcPts val="7812"/>
              </a:lnSpc>
            </a:pPr>
            <a:r>
              <a:rPr lang="en-US" sz="5580">
                <a:solidFill>
                  <a:srgbClr val="0B2770"/>
                </a:solidFill>
                <a:latin typeface="コーポレート・ロゴ丸"/>
                <a:ea typeface="コーポレート・ロゴ丸"/>
                <a:cs typeface="コーポレート・ロゴ丸"/>
                <a:sym typeface="コーポレート・ロゴ丸"/>
              </a:rPr>
              <a:t>サービスのメリット</a:t>
            </a:r>
          </a:p>
        </p:txBody>
      </p:sp>
      <p:sp>
        <p:nvSpPr>
          <p:cNvPr name="TextBox 7" id="7"/>
          <p:cNvSpPr txBox="true"/>
          <p:nvPr/>
        </p:nvSpPr>
        <p:spPr>
          <a:xfrm rot="0">
            <a:off x="2038409" y="6494910"/>
            <a:ext cx="3652552" cy="1322706"/>
          </a:xfrm>
          <a:prstGeom prst="rect">
            <a:avLst/>
          </a:prstGeom>
        </p:spPr>
        <p:txBody>
          <a:bodyPr anchor="t" rtlCol="false" tIns="0" lIns="0" bIns="0" rIns="0">
            <a:spAutoFit/>
          </a:bodyPr>
          <a:lstStyle/>
          <a:p>
            <a:pPr algn="ctr">
              <a:lnSpc>
                <a:spcPts val="5319"/>
              </a:lnSpc>
            </a:pPr>
            <a:r>
              <a:rPr lang="en-US" sz="3799">
                <a:solidFill>
                  <a:srgbClr val="0B2770"/>
                </a:solidFill>
                <a:latin typeface="コーポレート・ロゴ丸"/>
                <a:ea typeface="コーポレート・ロゴ丸"/>
                <a:cs typeface="コーポレート・ロゴ丸"/>
                <a:sym typeface="コーポレート・ロゴ丸"/>
              </a:rPr>
              <a:t>家にいても人と交流ができる</a:t>
            </a:r>
          </a:p>
        </p:txBody>
      </p:sp>
      <p:sp>
        <p:nvSpPr>
          <p:cNvPr name="TextBox 8" id="8"/>
          <p:cNvSpPr txBox="true"/>
          <p:nvPr/>
        </p:nvSpPr>
        <p:spPr>
          <a:xfrm rot="0">
            <a:off x="7411859" y="6494910"/>
            <a:ext cx="3464282" cy="1322706"/>
          </a:xfrm>
          <a:prstGeom prst="rect">
            <a:avLst/>
          </a:prstGeom>
        </p:spPr>
        <p:txBody>
          <a:bodyPr anchor="t" rtlCol="false" tIns="0" lIns="0" bIns="0" rIns="0">
            <a:spAutoFit/>
          </a:bodyPr>
          <a:lstStyle/>
          <a:p>
            <a:pPr algn="ctr">
              <a:lnSpc>
                <a:spcPts val="5319"/>
              </a:lnSpc>
            </a:pPr>
            <a:r>
              <a:rPr lang="en-US" sz="3799">
                <a:solidFill>
                  <a:srgbClr val="0B2770"/>
                </a:solidFill>
                <a:latin typeface="コーポレート・ロゴ丸"/>
                <a:ea typeface="コーポレート・ロゴ丸"/>
                <a:cs typeface="コーポレート・ロゴ丸"/>
                <a:sym typeface="コーポレート・ロゴ丸"/>
              </a:rPr>
              <a:t>離れて暮らしていても安心</a:t>
            </a:r>
          </a:p>
        </p:txBody>
      </p:sp>
      <p:sp>
        <p:nvSpPr>
          <p:cNvPr name="TextBox 9" id="9"/>
          <p:cNvSpPr txBox="true"/>
          <p:nvPr/>
        </p:nvSpPr>
        <p:spPr>
          <a:xfrm rot="0">
            <a:off x="12435792" y="6698805"/>
            <a:ext cx="5171433" cy="639446"/>
          </a:xfrm>
          <a:prstGeom prst="rect">
            <a:avLst/>
          </a:prstGeom>
        </p:spPr>
        <p:txBody>
          <a:bodyPr anchor="t" rtlCol="false" tIns="0" lIns="0" bIns="0" rIns="0">
            <a:spAutoFit/>
          </a:bodyPr>
          <a:lstStyle/>
          <a:p>
            <a:pPr algn="ctr">
              <a:lnSpc>
                <a:spcPts val="5179"/>
              </a:lnSpc>
            </a:pPr>
            <a:r>
              <a:rPr lang="en-US" sz="3699">
                <a:solidFill>
                  <a:srgbClr val="0B2770"/>
                </a:solidFill>
                <a:latin typeface="コーポレート・ロゴ丸"/>
                <a:ea typeface="コーポレート・ロゴ丸"/>
                <a:cs typeface="コーポレート・ロゴ丸"/>
                <a:sym typeface="コーポレート・ロゴ丸"/>
              </a:rPr>
              <a:t>孤独や引きこもり予防</a:t>
            </a:r>
          </a:p>
        </p:txBody>
      </p:sp>
      <p:sp>
        <p:nvSpPr>
          <p:cNvPr name="AutoShape 10" id="10"/>
          <p:cNvSpPr/>
          <p:nvPr/>
        </p:nvSpPr>
        <p:spPr>
          <a:xfrm>
            <a:off x="680775" y="8241478"/>
            <a:ext cx="16926450" cy="0"/>
          </a:xfrm>
          <a:prstGeom prst="line">
            <a:avLst/>
          </a:prstGeom>
          <a:ln cap="flat" w="19050">
            <a:solidFill>
              <a:srgbClr val="0B2770"/>
            </a:solidFill>
            <a:prstDash val="solid"/>
            <a:headEnd type="none" len="sm" w="sm"/>
            <a:tailEnd type="none" len="sm" w="sm"/>
          </a:ln>
        </p:spPr>
      </p:sp>
      <p:sp>
        <p:nvSpPr>
          <p:cNvPr name="TextBox 11" id="11"/>
          <p:cNvSpPr txBox="true"/>
          <p:nvPr/>
        </p:nvSpPr>
        <p:spPr>
          <a:xfrm rot="0">
            <a:off x="920718" y="8841553"/>
            <a:ext cx="16441341" cy="722859"/>
          </a:xfrm>
          <a:prstGeom prst="rect">
            <a:avLst/>
          </a:prstGeom>
        </p:spPr>
        <p:txBody>
          <a:bodyPr anchor="t" rtlCol="false" tIns="0" lIns="0" bIns="0" rIns="0">
            <a:spAutoFit/>
          </a:bodyPr>
          <a:lstStyle/>
          <a:p>
            <a:pPr algn="l" marL="0" indent="0" lvl="0">
              <a:lnSpc>
                <a:spcPts val="5832"/>
              </a:lnSpc>
              <a:spcBef>
                <a:spcPct val="0"/>
              </a:spcBef>
            </a:pPr>
            <a:r>
              <a:rPr lang="en-US" sz="4165">
                <a:solidFill>
                  <a:srgbClr val="ED7A5B"/>
                </a:solidFill>
                <a:latin typeface="コーポレート・ロゴ丸"/>
                <a:ea typeface="コーポレート・ロゴ丸"/>
                <a:cs typeface="コーポレート・ロゴ丸"/>
                <a:sym typeface="コーポレート・ロゴ丸"/>
              </a:rPr>
              <a:t>当社の優位性は認知症予防に必要な機能を一つのアプリに集約していること</a:t>
            </a:r>
          </a:p>
        </p:txBody>
      </p:sp>
      <p:sp>
        <p:nvSpPr>
          <p:cNvPr name="Freeform 12" id="12"/>
          <p:cNvSpPr/>
          <p:nvPr/>
        </p:nvSpPr>
        <p:spPr>
          <a:xfrm flipH="false" flipV="false" rot="0">
            <a:off x="12543981" y="4302828"/>
            <a:ext cx="4154054" cy="1586093"/>
          </a:xfrm>
          <a:custGeom>
            <a:avLst/>
            <a:gdLst/>
            <a:ahLst/>
            <a:cxnLst/>
            <a:rect r="r" b="b" t="t" l="l"/>
            <a:pathLst>
              <a:path h="1586093" w="4154054">
                <a:moveTo>
                  <a:pt x="0" y="0"/>
                </a:moveTo>
                <a:lnTo>
                  <a:pt x="4154054" y="0"/>
                </a:lnTo>
                <a:lnTo>
                  <a:pt x="4154054" y="1586094"/>
                </a:lnTo>
                <a:lnTo>
                  <a:pt x="0" y="1586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DAG65IKG4a8</dc:identifier>
  <dcterms:modified xsi:type="dcterms:W3CDTF">2011-08-01T06:04:30Z</dcterms:modified>
  <cp:revision>1</cp:revision>
  <dc:title>青と黄色　ベージュ　シンプル　ミニマル　事業計画書　ビジネスプラン　プレゼンテーション</dc:title>
</cp:coreProperties>
</file>